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8" r:id="rId2"/>
    <p:sldId id="309" r:id="rId3"/>
    <p:sldId id="312" r:id="rId4"/>
    <p:sldId id="311" r:id="rId5"/>
    <p:sldId id="317" r:id="rId6"/>
    <p:sldId id="318" r:id="rId7"/>
    <p:sldId id="310" r:id="rId8"/>
    <p:sldId id="313" r:id="rId9"/>
    <p:sldId id="320" r:id="rId10"/>
    <p:sldId id="314" r:id="rId11"/>
    <p:sldId id="315" r:id="rId12"/>
    <p:sldId id="319" r:id="rId13"/>
    <p:sldId id="316" r:id="rId14"/>
    <p:sldId id="321" r:id="rId15"/>
    <p:sldId id="322" r:id="rId16"/>
    <p:sldId id="323" r:id="rId17"/>
    <p:sldId id="324" r:id="rId18"/>
    <p:sldId id="326" r:id="rId19"/>
    <p:sldId id="32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3708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0094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5937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2599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hr-HR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3381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1969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442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4982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1201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316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3955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20.9.2020.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0664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74170/engleski-jezik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e.kahoot.it/share/87aec4f2-8cda-4cf2-9e7f-33636911b18b" TargetMode="External"/><Relationship Id="rId4" Type="http://schemas.openxmlformats.org/officeDocument/2006/relationships/hyperlink" Target="https://wordwall.net/resource/271079/present-simple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9.png"/><Relationship Id="rId5" Type="http://schemas.openxmlformats.org/officeDocument/2006/relationships/hyperlink" Target="https://www.e-sfera.hr/dodatni-digitalni-sadrzaji/c75e3b2c-b8bd-4084-a6be-3160e99b2651/assets/audio/04_lesson_1_linda_and_pete.mp3" TargetMode="Externa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c75e3b2c-b8bd-4084-a6be-3160e99b2651/assets/audio/03_lesson_1_cathy_and_mike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hyperlink" Target="https://www.e-sfera.hr/dodatni-digitalni-sadrzaji/c75e3b2c-b8bd-4084-a6be-3160e99b2651/assets/audio/03_lesson_1_cathy_and_mike.mp3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74159/engleski-jezik/cathy-mike-vocabulary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-sfera.hr/dodatni-digitalni-sadrzaji/c75e3b2c-b8bd-4084-a6be-3160e99b265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165366">
            <a:off x="1075828" y="1087265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680270" y="272111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  <a:latin typeface="Avenir Next LT Pro" panose="020B0504020202020204" pitchFamily="34" charset="-18"/>
              </a:rPr>
              <a:t>UNIT 1; </a:t>
            </a:r>
            <a:r>
              <a:rPr lang="hr-HR" sz="4000" b="1" u="sng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Friends</a:t>
            </a:r>
            <a:endParaRPr lang="hr-HR" sz="4000" b="1" u="sng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680270" y="3292067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>
                <a:latin typeface="Avenir Next LT Pro" panose="020B0504020202020204" pitchFamily="34" charset="-18"/>
              </a:rPr>
              <a:t>Friends</a:t>
            </a:r>
            <a:endParaRPr lang="hr-HR" sz="4000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BE2767A8-F1C3-4D52-BF4D-1594B3047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1288" cy="6858000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71B5295E-E4FC-4213-9D36-25999CC115BF}"/>
              </a:ext>
            </a:extLst>
          </p:cNvPr>
          <p:cNvSpPr txBox="1"/>
          <p:nvPr/>
        </p:nvSpPr>
        <p:spPr>
          <a:xfrm>
            <a:off x="5486400" y="129091"/>
            <a:ext cx="6508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Otvori svoj udžbenik na 11. stranici i pogledaj LANGUAGE FOCUS / Jezični fokus!</a:t>
            </a:r>
          </a:p>
          <a:p>
            <a:r>
              <a:rPr lang="hr-HR" dirty="0">
                <a:solidFill>
                  <a:srgbClr val="7E0000"/>
                </a:solidFill>
              </a:rPr>
              <a:t>Ovdje ti se u tablici nalazi upotreba potvrdnog i negativnog oblika glagola TO BE (biti) i HAVE GOT (imati).</a:t>
            </a:r>
          </a:p>
          <a:p>
            <a:endParaRPr lang="hr-HR" dirty="0">
              <a:solidFill>
                <a:srgbClr val="7E0000"/>
              </a:solidFill>
            </a:endParaRPr>
          </a:p>
          <a:p>
            <a:r>
              <a:rPr lang="hr-HR" dirty="0">
                <a:solidFill>
                  <a:srgbClr val="7E0000"/>
                </a:solidFill>
              </a:rPr>
              <a:t>Prije nego kreneš popunjavati tablicu prisjeti se!</a:t>
            </a:r>
          </a:p>
        </p:txBody>
      </p:sp>
    </p:spTree>
    <p:extLst>
      <p:ext uri="{BB962C8B-B14F-4D97-AF65-F5344CB8AC3E}">
        <p14:creationId xmlns:p14="http://schemas.microsoft.com/office/powerpoint/2010/main" val="113121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C227EEF-1AFC-42DE-866E-C9209B537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6092315" cy="491624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764C92A-18B5-4810-9FE3-10F3B920B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314" y="3848062"/>
            <a:ext cx="6096000" cy="300993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A498F410-9243-4C52-AF22-FD7EA819B90F}"/>
              </a:ext>
            </a:extLst>
          </p:cNvPr>
          <p:cNvSpPr txBox="1"/>
          <p:nvPr/>
        </p:nvSpPr>
        <p:spPr>
          <a:xfrm>
            <a:off x="6788074" y="215871"/>
            <a:ext cx="4475181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E0000"/>
                </a:solidFill>
              </a:rPr>
              <a:t>GLAGOL BITI – TO BE</a:t>
            </a:r>
          </a:p>
          <a:p>
            <a:endParaRPr lang="hr-HR" b="1" dirty="0">
              <a:solidFill>
                <a:srgbClr val="7E0000"/>
              </a:solidFill>
            </a:endParaRPr>
          </a:p>
          <a:p>
            <a:pPr marL="285750" indent="-285750">
              <a:buFontTx/>
              <a:buChar char="-"/>
            </a:pPr>
            <a:r>
              <a:rPr lang="hr-HR" dirty="0">
                <a:solidFill>
                  <a:srgbClr val="7E0000"/>
                </a:solidFill>
              </a:rPr>
              <a:t>kada govoriš o sebi (1. lice jednine) koristit ćeš AM (</a:t>
            </a:r>
            <a:r>
              <a:rPr lang="hr-HR" i="1" dirty="0">
                <a:solidFill>
                  <a:srgbClr val="7E0000"/>
                </a:solidFill>
              </a:rPr>
              <a:t>‘m</a:t>
            </a:r>
            <a:r>
              <a:rPr lang="hr-HR" dirty="0">
                <a:solidFill>
                  <a:srgbClr val="7E0000"/>
                </a:solidFill>
              </a:rPr>
              <a:t>), tj. u negativnom obliku AM NOT (</a:t>
            </a:r>
            <a:r>
              <a:rPr lang="hr-HR" i="1" dirty="0">
                <a:solidFill>
                  <a:srgbClr val="7E0000"/>
                </a:solidFill>
              </a:rPr>
              <a:t>‘m </a:t>
            </a:r>
            <a:r>
              <a:rPr lang="hr-HR" i="1" dirty="0" err="1">
                <a:solidFill>
                  <a:srgbClr val="7E0000"/>
                </a:solidFill>
              </a:rPr>
              <a:t>not</a:t>
            </a:r>
            <a:r>
              <a:rPr lang="hr-HR" dirty="0">
                <a:solidFill>
                  <a:srgbClr val="7E0000"/>
                </a:solidFill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hr-HR" dirty="0">
                <a:solidFill>
                  <a:srgbClr val="7E0000"/>
                </a:solidFill>
              </a:rPr>
              <a:t>kada se obraćaš nekom drugom (2. lice jednine) i u množini koristit ćeš ARE (</a:t>
            </a:r>
            <a:r>
              <a:rPr lang="hr-HR" i="1" dirty="0">
                <a:solidFill>
                  <a:srgbClr val="7E0000"/>
                </a:solidFill>
              </a:rPr>
              <a:t>‘</a:t>
            </a:r>
            <a:r>
              <a:rPr lang="hr-HR" i="1" dirty="0" err="1">
                <a:solidFill>
                  <a:srgbClr val="7E0000"/>
                </a:solidFill>
              </a:rPr>
              <a:t>re</a:t>
            </a:r>
            <a:r>
              <a:rPr lang="hr-HR" dirty="0">
                <a:solidFill>
                  <a:srgbClr val="7E0000"/>
                </a:solidFill>
              </a:rPr>
              <a:t>), tj. u negativnom obliku ARE NOT (</a:t>
            </a:r>
            <a:r>
              <a:rPr lang="hr-HR" i="1" dirty="0" err="1">
                <a:solidFill>
                  <a:srgbClr val="7E0000"/>
                </a:solidFill>
              </a:rPr>
              <a:t>aren’t</a:t>
            </a:r>
            <a:r>
              <a:rPr lang="hr-HR" dirty="0">
                <a:solidFill>
                  <a:srgbClr val="7E0000"/>
                </a:solidFill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hr-HR" dirty="0">
                <a:solidFill>
                  <a:srgbClr val="7E0000"/>
                </a:solidFill>
              </a:rPr>
              <a:t>kada govoriš o nekom trećem (3. lice jednine) koristit ćeš IS (</a:t>
            </a:r>
            <a:r>
              <a:rPr lang="hr-HR" i="1" dirty="0">
                <a:solidFill>
                  <a:srgbClr val="7E0000"/>
                </a:solidFill>
              </a:rPr>
              <a:t>‘s</a:t>
            </a:r>
            <a:r>
              <a:rPr lang="hr-HR" dirty="0">
                <a:solidFill>
                  <a:srgbClr val="7E0000"/>
                </a:solidFill>
              </a:rPr>
              <a:t>), tj. u negativnom obliku IS NOT (</a:t>
            </a:r>
            <a:r>
              <a:rPr lang="hr-HR" i="1" dirty="0" err="1">
                <a:solidFill>
                  <a:srgbClr val="7E0000"/>
                </a:solidFill>
              </a:rPr>
              <a:t>isn’t</a:t>
            </a:r>
            <a:r>
              <a:rPr lang="hr-HR" dirty="0">
                <a:solidFill>
                  <a:srgbClr val="7E0000"/>
                </a:solidFill>
              </a:rPr>
              <a:t>)</a:t>
            </a:r>
          </a:p>
          <a:p>
            <a:pPr marL="285750" indent="-285750">
              <a:buFontTx/>
              <a:buChar char="-"/>
            </a:pPr>
            <a:endParaRPr lang="hr-HR" dirty="0">
              <a:solidFill>
                <a:srgbClr val="7E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6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C227EEF-1AFC-42DE-866E-C9209B537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2315" cy="44083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764C92A-18B5-4810-9FE3-10F3B920B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315" y="4215605"/>
            <a:ext cx="6096000" cy="264239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A498F410-9243-4C52-AF22-FD7EA819B90F}"/>
              </a:ext>
            </a:extLst>
          </p:cNvPr>
          <p:cNvSpPr txBox="1"/>
          <p:nvPr/>
        </p:nvSpPr>
        <p:spPr>
          <a:xfrm>
            <a:off x="6902724" y="474345"/>
            <a:ext cx="44751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E0000"/>
                </a:solidFill>
              </a:rPr>
              <a:t>GLAGOL HAVE – IMATI</a:t>
            </a:r>
          </a:p>
          <a:p>
            <a:endParaRPr lang="hr-HR" b="1" dirty="0">
              <a:solidFill>
                <a:srgbClr val="7E0000"/>
              </a:solidFill>
            </a:endParaRPr>
          </a:p>
          <a:p>
            <a:pPr marL="285750" indent="-285750">
              <a:buFontTx/>
              <a:buChar char="-"/>
            </a:pPr>
            <a:r>
              <a:rPr lang="hr-HR" dirty="0">
                <a:solidFill>
                  <a:srgbClr val="7E0000"/>
                </a:solidFill>
              </a:rPr>
              <a:t>kada govoriš o sebi (1. lice jednine), kada se obraćaš nekom drugom (2. lice jednine) i u množini koristit ćeš HAVE (</a:t>
            </a:r>
            <a:r>
              <a:rPr lang="hr-HR" i="1" dirty="0">
                <a:solidFill>
                  <a:srgbClr val="7E0000"/>
                </a:solidFill>
              </a:rPr>
              <a:t>‘</a:t>
            </a:r>
            <a:r>
              <a:rPr lang="hr-HR" i="1" dirty="0" err="1">
                <a:solidFill>
                  <a:srgbClr val="7E0000"/>
                </a:solidFill>
              </a:rPr>
              <a:t>ve</a:t>
            </a:r>
            <a:r>
              <a:rPr lang="hr-HR" dirty="0">
                <a:solidFill>
                  <a:srgbClr val="7E0000"/>
                </a:solidFill>
              </a:rPr>
              <a:t>), tj. u negativnom obliku HAVE NOT (</a:t>
            </a:r>
            <a:r>
              <a:rPr lang="hr-HR" i="1" dirty="0" err="1">
                <a:solidFill>
                  <a:srgbClr val="7E0000"/>
                </a:solidFill>
              </a:rPr>
              <a:t>haven’t</a:t>
            </a:r>
            <a:r>
              <a:rPr lang="hr-HR" dirty="0">
                <a:solidFill>
                  <a:srgbClr val="7E0000"/>
                </a:solidFill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hr-HR" dirty="0">
                <a:solidFill>
                  <a:srgbClr val="7E0000"/>
                </a:solidFill>
              </a:rPr>
              <a:t>kada govoriš o nekom trećem (3. lice jednine) koristit ćeš HAS (</a:t>
            </a:r>
            <a:r>
              <a:rPr lang="hr-HR" i="1" dirty="0">
                <a:solidFill>
                  <a:srgbClr val="7E0000"/>
                </a:solidFill>
              </a:rPr>
              <a:t>‘s</a:t>
            </a:r>
            <a:r>
              <a:rPr lang="hr-HR" dirty="0">
                <a:solidFill>
                  <a:srgbClr val="7E0000"/>
                </a:solidFill>
              </a:rPr>
              <a:t>), tj. u negativnom obliku HAS NOT (</a:t>
            </a:r>
            <a:r>
              <a:rPr lang="hr-HR" i="1" dirty="0" err="1">
                <a:solidFill>
                  <a:srgbClr val="7E0000"/>
                </a:solidFill>
              </a:rPr>
              <a:t>hasn’t</a:t>
            </a:r>
            <a:r>
              <a:rPr lang="hr-HR" dirty="0">
                <a:solidFill>
                  <a:srgbClr val="7E0000"/>
                </a:solidFill>
              </a:rPr>
              <a:t>)</a:t>
            </a:r>
          </a:p>
          <a:p>
            <a:pPr marL="285750" indent="-285750">
              <a:buFontTx/>
              <a:buChar char="-"/>
            </a:pPr>
            <a:endParaRPr lang="hr-HR" dirty="0">
              <a:solidFill>
                <a:srgbClr val="7E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45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FEE5BB85-95BB-44A7-A93F-6A2BAB6DA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087" y="99252"/>
            <a:ext cx="8068235" cy="66594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DA902F5D-B4C5-4A19-8481-D7D42B5A3E9E}"/>
              </a:ext>
            </a:extLst>
          </p:cNvPr>
          <p:cNvSpPr txBox="1"/>
          <p:nvPr/>
        </p:nvSpPr>
        <p:spPr>
          <a:xfrm>
            <a:off x="132678" y="225910"/>
            <a:ext cx="35464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Kada si ponovio glagole BITI i IMATI nadopuni tablicu 1. zadatku udžbenika.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7E8709E4-9BB1-4C9C-8CCE-6F0B4B5DF83C}"/>
              </a:ext>
            </a:extLst>
          </p:cNvPr>
          <p:cNvSpPr txBox="1"/>
          <p:nvPr/>
        </p:nvSpPr>
        <p:spPr>
          <a:xfrm>
            <a:off x="4231976" y="1567204"/>
            <a:ext cx="59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He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12039F50-4913-4F7D-A601-7CDB8F9CB5F8}"/>
              </a:ext>
            </a:extLst>
          </p:cNvPr>
          <p:cNvSpPr txBox="1"/>
          <p:nvPr/>
        </p:nvSpPr>
        <p:spPr>
          <a:xfrm>
            <a:off x="4531080" y="2139152"/>
            <a:ext cx="59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is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31EDAFF-0035-43ED-93D5-C388137D3AE2}"/>
              </a:ext>
            </a:extLst>
          </p:cNvPr>
          <p:cNvSpPr txBox="1"/>
          <p:nvPr/>
        </p:nvSpPr>
        <p:spPr>
          <a:xfrm>
            <a:off x="4830184" y="2956733"/>
            <a:ext cx="1145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You’re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07F37A9-7E35-4675-B4B6-75524A7BF992}"/>
              </a:ext>
            </a:extLst>
          </p:cNvPr>
          <p:cNvSpPr txBox="1"/>
          <p:nvPr/>
        </p:nvSpPr>
        <p:spPr>
          <a:xfrm>
            <a:off x="8913344" y="1303822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aren’t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62A179E-4D31-47F0-809B-9562DEA4A0F9}"/>
              </a:ext>
            </a:extLst>
          </p:cNvPr>
          <p:cNvSpPr txBox="1"/>
          <p:nvPr/>
        </p:nvSpPr>
        <p:spPr>
          <a:xfrm>
            <a:off x="8162100" y="1859605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not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A2388F0-9251-4676-98FE-A5CE9196BB65}"/>
              </a:ext>
            </a:extLst>
          </p:cNvPr>
          <p:cNvSpPr txBox="1"/>
          <p:nvPr/>
        </p:nvSpPr>
        <p:spPr>
          <a:xfrm>
            <a:off x="7643942" y="3244333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They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9E84809-51FB-4CBA-ADC7-72A69F9C8BFC}"/>
              </a:ext>
            </a:extLst>
          </p:cNvPr>
          <p:cNvSpPr txBox="1"/>
          <p:nvPr/>
        </p:nvSpPr>
        <p:spPr>
          <a:xfrm>
            <a:off x="4177871" y="4609351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You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2434534-0A6F-43F8-AEC1-9F8FEFD7A7ED}"/>
              </a:ext>
            </a:extLst>
          </p:cNvPr>
          <p:cNvSpPr txBox="1"/>
          <p:nvPr/>
        </p:nvSpPr>
        <p:spPr>
          <a:xfrm>
            <a:off x="4489580" y="4899303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has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EA3EF8E-9D3F-4BA3-86B3-AEA23FDA5595}"/>
              </a:ext>
            </a:extLst>
          </p:cNvPr>
          <p:cNvSpPr txBox="1"/>
          <p:nvPr/>
        </p:nvSpPr>
        <p:spPr>
          <a:xfrm>
            <a:off x="4489579" y="6077303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have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59BC2E9-593D-4186-9018-32243D026C87}"/>
              </a:ext>
            </a:extLst>
          </p:cNvPr>
          <p:cNvSpPr txBox="1"/>
          <p:nvPr/>
        </p:nvSpPr>
        <p:spPr>
          <a:xfrm>
            <a:off x="9081243" y="4780647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hasn’t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7EB9202-966D-453D-8E57-AD01CE3664B4}"/>
              </a:ext>
            </a:extLst>
          </p:cNvPr>
          <p:cNvSpPr txBox="1"/>
          <p:nvPr/>
        </p:nvSpPr>
        <p:spPr>
          <a:xfrm>
            <a:off x="9291655" y="5707971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haven’t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4E757A6-6E51-43B3-8D6A-E7795EE28BBC}"/>
              </a:ext>
            </a:extLst>
          </p:cNvPr>
          <p:cNvSpPr txBox="1"/>
          <p:nvPr/>
        </p:nvSpPr>
        <p:spPr>
          <a:xfrm>
            <a:off x="7643941" y="6389414"/>
            <a:ext cx="95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They</a:t>
            </a:r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36EA1C7-9E21-433C-9AEA-89A136D5682B}"/>
              </a:ext>
            </a:extLst>
          </p:cNvPr>
          <p:cNvSpPr txBox="1"/>
          <p:nvPr/>
        </p:nvSpPr>
        <p:spPr>
          <a:xfrm>
            <a:off x="132678" y="2367170"/>
            <a:ext cx="35464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Uvježbati glagol BITI možeš i rješavajući zadatke na sljedećim poveznicama:</a:t>
            </a:r>
          </a:p>
          <a:p>
            <a:endParaRPr lang="hr-HR" dirty="0"/>
          </a:p>
          <a:p>
            <a:r>
              <a:rPr lang="hr-HR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https://wordwall.net/resource/274170/engleski-jezik/</a:t>
            </a:r>
            <a:endParaRPr lang="hr-HR" dirty="0">
              <a:solidFill>
                <a:schemeClr val="bg1"/>
              </a:solidFill>
            </a:endParaRPr>
          </a:p>
          <a:p>
            <a:endParaRPr lang="hr-HR" dirty="0">
              <a:solidFill>
                <a:schemeClr val="bg1"/>
              </a:solidFill>
            </a:endParaRPr>
          </a:p>
          <a:p>
            <a:r>
              <a:rPr lang="hr-HR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https://wordwall.net/resource/271079/present-simple</a:t>
            </a:r>
            <a:endParaRPr lang="hr-HR" dirty="0">
              <a:solidFill>
                <a:schemeClr val="bg1"/>
              </a:solidFill>
            </a:endParaRPr>
          </a:p>
          <a:p>
            <a:endParaRPr lang="hr-HR" dirty="0">
              <a:solidFill>
                <a:schemeClr val="bg1"/>
              </a:solidFill>
            </a:endParaRPr>
          </a:p>
          <a:p>
            <a:r>
              <a:rPr lang="hr-HR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https://create.kahoot.it/share/87aec4f2-8cda-4cf2-9e7f-33636911b18b</a:t>
            </a:r>
            <a:endParaRPr lang="hr-HR" dirty="0">
              <a:solidFill>
                <a:schemeClr val="bg1"/>
              </a:solidFill>
            </a:endParaRPr>
          </a:p>
          <a:p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5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44B999B0-1420-4FF2-A349-E95750E2C063}"/>
              </a:ext>
            </a:extLst>
          </p:cNvPr>
          <p:cNvSpPr txBox="1"/>
          <p:nvPr/>
        </p:nvSpPr>
        <p:spPr>
          <a:xfrm>
            <a:off x="5295308" y="150607"/>
            <a:ext cx="6807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Otvori svoj udžbenik DIP IN 5 na 12. stranici.</a:t>
            </a:r>
            <a:endParaRPr lang="hr-HR" i="1" dirty="0">
              <a:solidFill>
                <a:schemeClr val="bg1"/>
              </a:solidFill>
            </a:endParaRPr>
          </a:p>
          <a:p>
            <a:endParaRPr lang="hr-HR" i="1" dirty="0">
              <a:solidFill>
                <a:srgbClr val="7E0000"/>
              </a:solidFill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82C8D2C8-60B3-48BE-BACF-C1C6E8A1F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32439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14EFBD61-12B7-45A7-98FD-251DA7145DFB}"/>
              </a:ext>
            </a:extLst>
          </p:cNvPr>
          <p:cNvSpPr txBox="1"/>
          <p:nvPr/>
        </p:nvSpPr>
        <p:spPr>
          <a:xfrm>
            <a:off x="5295307" y="473772"/>
            <a:ext cx="68070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Poslušaj zvučni zapis na sljedećoj poveznici i kvačicom označi tko spominje navedene teme! Linda ili Pete?</a:t>
            </a:r>
          </a:p>
          <a:p>
            <a:endParaRPr lang="hr-HR" i="1" dirty="0">
              <a:solidFill>
                <a:schemeClr val="bg1"/>
              </a:solidFill>
            </a:endParaRPr>
          </a:p>
          <a:p>
            <a:r>
              <a:rPr lang="hr-HR" i="1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https://www.e-sfera.hr/dodatni-digitalni-sadrzaji/c75e3b2c-b8bd-4084-a6be-3160e99b2651/assets/audio/04_lesson_1_linda_and_pete.mp3</a:t>
            </a:r>
            <a:endParaRPr lang="hr-HR" i="1" dirty="0">
              <a:solidFill>
                <a:schemeClr val="bg1"/>
              </a:solidFill>
            </a:endParaRPr>
          </a:p>
          <a:p>
            <a:endParaRPr lang="hr-HR" i="1" dirty="0">
              <a:solidFill>
                <a:srgbClr val="7E0000"/>
              </a:solidFill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AA766FF-D2CE-4596-A353-E25CB1CE70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2439" y="2505097"/>
            <a:ext cx="4544255" cy="42022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05_04_Linda_and_Pete">
            <a:hlinkClick r:id="" action="ppaction://media"/>
            <a:extLst>
              <a:ext uri="{FF2B5EF4-FFF2-40B4-BE49-F238E27FC236}">
                <a16:creationId xmlns:a16="http://schemas.microsoft.com/office/drawing/2014/main" id="{77918B34-F170-4D27-B8FD-1574886852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16640" y="2288486"/>
            <a:ext cx="609600" cy="609600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2A65097E-6CF3-453C-BD20-3C5D28A6B1FF}"/>
              </a:ext>
            </a:extLst>
          </p:cNvPr>
          <p:cNvSpPr txBox="1"/>
          <p:nvPr/>
        </p:nvSpPr>
        <p:spPr>
          <a:xfrm>
            <a:off x="10264877" y="3244334"/>
            <a:ext cx="142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u="sng" dirty="0">
                <a:solidFill>
                  <a:srgbClr val="7E0000"/>
                </a:solidFill>
              </a:rPr>
              <a:t>PROVJERI!</a:t>
            </a:r>
          </a:p>
        </p:txBody>
      </p:sp>
      <p:pic>
        <p:nvPicPr>
          <p:cNvPr id="2050" name="Picture 2" descr="Vidi izvornu sliku">
            <a:extLst>
              <a:ext uri="{FF2B5EF4-FFF2-40B4-BE49-F238E27FC236}">
                <a16:creationId xmlns:a16="http://schemas.microsoft.com/office/drawing/2014/main" id="{78B84A64-9BDC-48E6-8377-B695CE08F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224" y="4202935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595C57A4-9415-4C69-9CAE-E4FF68D6D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224" y="4606245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32974D32-85B7-48E2-9DB8-C955AE53D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224" y="4998899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96578AB7-F4D0-494D-87A1-D8348EFAE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678" y="5404384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BFFC5718-B103-4D46-A285-13C788913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224" y="578420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C812786C-69A8-4E9E-9FC4-C64B4F6E5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224" y="6234260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39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00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7" grpId="0"/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07BF6B9-719E-426E-94DB-5A31D9E00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64" y="685800"/>
            <a:ext cx="7998992" cy="54864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DDB105BE-91B1-4707-85C8-FD7DD9C9C273}"/>
              </a:ext>
            </a:extLst>
          </p:cNvPr>
          <p:cNvSpPr txBox="1"/>
          <p:nvPr/>
        </p:nvSpPr>
        <p:spPr>
          <a:xfrm>
            <a:off x="8545158" y="548640"/>
            <a:ext cx="3546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U trećem zadatku prepiši riječ koja je višak, tj. kojoj tu nije mjesto.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2EA66616-7644-4879-9386-CF1D701A872A}"/>
              </a:ext>
            </a:extLst>
          </p:cNvPr>
          <p:cNvSpPr txBox="1"/>
          <p:nvPr/>
        </p:nvSpPr>
        <p:spPr>
          <a:xfrm>
            <a:off x="8545158" y="1505181"/>
            <a:ext cx="3546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u="sng" dirty="0">
                <a:solidFill>
                  <a:srgbClr val="7E0000"/>
                </a:solidFill>
              </a:rPr>
              <a:t>PROVJERI!</a:t>
            </a:r>
          </a:p>
        </p:txBody>
      </p:sp>
      <p:pic>
        <p:nvPicPr>
          <p:cNvPr id="5122" name="Picture 2" descr="Vidi izvornu sliku">
            <a:extLst>
              <a:ext uri="{FF2B5EF4-FFF2-40B4-BE49-F238E27FC236}">
                <a16:creationId xmlns:a16="http://schemas.microsoft.com/office/drawing/2014/main" id="{97F3104B-7A99-429A-9FA2-C933CAEC5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470" y="1875417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C58D423D-6CDF-400C-9D16-7D33617AB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866" y="2086985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47810459-93A9-4B7B-A399-6136171B4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751" y="2314688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CE1D2F47-7F0F-453C-AF1E-E845DD366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826" y="2594387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32E13A79-FC58-4899-904B-97C3694E7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78" y="2831055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F4EA0086-36C2-4280-AE9F-B607CB3AA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839" y="2841813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4F420C1F-FFB8-4458-B0D7-352479041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154" y="3290150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DEB24A9B-0470-4461-9142-6E6AB5114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435" y="3532095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71708125-4B3D-4FD9-A898-AA2AD8ABD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782" y="3512423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5BED0B6A-8773-459F-BBF1-14FEA7B54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750" y="4041188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2FECA071-32D3-4B07-9EA8-096CB83F5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39" y="4311923"/>
            <a:ext cx="198106" cy="9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2DE90B22-D040-4C84-87D4-976E6DE8A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825" y="4270685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AB5ABCE5-2429-407A-9F27-2A9B7E9D2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7" y="4793996"/>
            <a:ext cx="198105" cy="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4CAA0202-9430-4936-9283-04894B1D0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17" y="5073922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036C71C9-3D13-4FC6-A804-C8D6139FA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029" y="5067509"/>
            <a:ext cx="198105" cy="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EC954AC2-6DD4-4CC8-A03F-6852F5CAD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6" y="5341023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92D2C83E-AABE-4243-B163-E806E72DD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814" y="5341023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299000B9-329A-4EB9-BCFD-E13198C86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969" y="5545318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Vidi izvornu sliku">
            <a:extLst>
              <a:ext uri="{FF2B5EF4-FFF2-40B4-BE49-F238E27FC236}">
                <a16:creationId xmlns:a16="http://schemas.microsoft.com/office/drawing/2014/main" id="{C246F75D-16BD-4464-B321-CFE487AD9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864" y="2115172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Vidi izvornu sliku">
            <a:extLst>
              <a:ext uri="{FF2B5EF4-FFF2-40B4-BE49-F238E27FC236}">
                <a16:creationId xmlns:a16="http://schemas.microsoft.com/office/drawing/2014/main" id="{792F483E-FC27-4B03-B921-35DF2CFFD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902" y="2342108"/>
            <a:ext cx="288631" cy="8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Vidi izvornu sliku">
            <a:extLst>
              <a:ext uri="{FF2B5EF4-FFF2-40B4-BE49-F238E27FC236}">
                <a16:creationId xmlns:a16="http://schemas.microsoft.com/office/drawing/2014/main" id="{4764A7AE-7ADA-4478-B50A-DB97FFD66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095" y="2342108"/>
            <a:ext cx="198105" cy="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Vidi izvornu sliku">
            <a:extLst>
              <a:ext uri="{FF2B5EF4-FFF2-40B4-BE49-F238E27FC236}">
                <a16:creationId xmlns:a16="http://schemas.microsoft.com/office/drawing/2014/main" id="{06928242-1DCE-488F-894C-24F0B7528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895" y="2831056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Vidi izvornu sliku">
            <a:extLst>
              <a:ext uri="{FF2B5EF4-FFF2-40B4-BE49-F238E27FC236}">
                <a16:creationId xmlns:a16="http://schemas.microsoft.com/office/drawing/2014/main" id="{52E50F20-5AAD-49F6-ACDE-33076B575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389" y="3074396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Vidi izvornu sliku">
            <a:extLst>
              <a:ext uri="{FF2B5EF4-FFF2-40B4-BE49-F238E27FC236}">
                <a16:creationId xmlns:a16="http://schemas.microsoft.com/office/drawing/2014/main" id="{952F0B60-4E63-4C01-BBA2-EEB1BF4DD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196" y="3318337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Vidi izvornu sliku">
            <a:extLst>
              <a:ext uri="{FF2B5EF4-FFF2-40B4-BE49-F238E27FC236}">
                <a16:creationId xmlns:a16="http://schemas.microsoft.com/office/drawing/2014/main" id="{E58AD58C-B0FA-46F3-94AC-5759FA0DF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477019" y="3537525"/>
            <a:ext cx="356608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Vidi izvornu sliku">
            <a:extLst>
              <a:ext uri="{FF2B5EF4-FFF2-40B4-BE49-F238E27FC236}">
                <a16:creationId xmlns:a16="http://schemas.microsoft.com/office/drawing/2014/main" id="{D971A9D0-E9D3-4674-9DA2-B3BDFE0F1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323" y="3827431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Vidi izvornu sliku">
            <a:extLst>
              <a:ext uri="{FF2B5EF4-FFF2-40B4-BE49-F238E27FC236}">
                <a16:creationId xmlns:a16="http://schemas.microsoft.com/office/drawing/2014/main" id="{AD6072A8-2F9C-4129-895F-F87AF7227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226" y="4036311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Vidi izvornu sliku">
            <a:extLst>
              <a:ext uri="{FF2B5EF4-FFF2-40B4-BE49-F238E27FC236}">
                <a16:creationId xmlns:a16="http://schemas.microsoft.com/office/drawing/2014/main" id="{16A35DBC-D3C5-40E9-9F17-F65F40E0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480" y="4549219"/>
            <a:ext cx="198105" cy="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Vidi izvornu sliku">
            <a:extLst>
              <a:ext uri="{FF2B5EF4-FFF2-40B4-BE49-F238E27FC236}">
                <a16:creationId xmlns:a16="http://schemas.microsoft.com/office/drawing/2014/main" id="{C0796893-01BD-4DBE-8331-4465C9F3E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270" y="4793996"/>
            <a:ext cx="198105" cy="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Vidi izvornu sliku">
            <a:extLst>
              <a:ext uri="{FF2B5EF4-FFF2-40B4-BE49-F238E27FC236}">
                <a16:creationId xmlns:a16="http://schemas.microsoft.com/office/drawing/2014/main" id="{EC7BD7C8-B61F-4B27-B707-5DB38BF01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645" y="4806821"/>
            <a:ext cx="643312" cy="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Vidi izvornu sliku">
            <a:extLst>
              <a:ext uri="{FF2B5EF4-FFF2-40B4-BE49-F238E27FC236}">
                <a16:creationId xmlns:a16="http://schemas.microsoft.com/office/drawing/2014/main" id="{299A5C63-B863-4CCE-BFC7-374AAC76E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639" y="5004497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Vidi izvornu sliku">
            <a:extLst>
              <a:ext uri="{FF2B5EF4-FFF2-40B4-BE49-F238E27FC236}">
                <a16:creationId xmlns:a16="http://schemas.microsoft.com/office/drawing/2014/main" id="{3166EC94-A2BC-4900-85B7-55D8E970C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173" y="5245722"/>
            <a:ext cx="198105" cy="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Vidi izvornu sliku">
            <a:extLst>
              <a:ext uri="{FF2B5EF4-FFF2-40B4-BE49-F238E27FC236}">
                <a16:creationId xmlns:a16="http://schemas.microsoft.com/office/drawing/2014/main" id="{D077B39F-BD3B-44E6-8ECF-EBC5EA0A5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375" y="5773386"/>
            <a:ext cx="198105" cy="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kstniOkvir 40">
            <a:extLst>
              <a:ext uri="{FF2B5EF4-FFF2-40B4-BE49-F238E27FC236}">
                <a16:creationId xmlns:a16="http://schemas.microsoft.com/office/drawing/2014/main" id="{72BD1D75-885E-4AB6-837C-0E0DF08CF4E1}"/>
              </a:ext>
            </a:extLst>
          </p:cNvPr>
          <p:cNvSpPr txBox="1"/>
          <p:nvPr/>
        </p:nvSpPr>
        <p:spPr>
          <a:xfrm>
            <a:off x="8514762" y="2184724"/>
            <a:ext cx="35464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Jesu li ti sve riječi poznate?</a:t>
            </a:r>
          </a:p>
          <a:p>
            <a:endParaRPr lang="hr-HR" dirty="0">
              <a:solidFill>
                <a:srgbClr val="7E0000"/>
              </a:solidFill>
            </a:endParaRPr>
          </a:p>
          <a:p>
            <a:r>
              <a:rPr lang="hr-HR" b="1" dirty="0" err="1">
                <a:solidFill>
                  <a:srgbClr val="7E0000"/>
                </a:solidFill>
              </a:rPr>
              <a:t>share</a:t>
            </a:r>
            <a:r>
              <a:rPr lang="hr-HR" dirty="0">
                <a:solidFill>
                  <a:srgbClr val="7E0000"/>
                </a:solidFill>
              </a:rPr>
              <a:t>		</a:t>
            </a:r>
            <a:r>
              <a:rPr lang="hr-HR" i="1" dirty="0">
                <a:solidFill>
                  <a:srgbClr val="7E0000"/>
                </a:solidFill>
              </a:rPr>
              <a:t>dijeliti</a:t>
            </a:r>
          </a:p>
          <a:p>
            <a:r>
              <a:rPr lang="hr-HR" b="1" dirty="0" err="1">
                <a:solidFill>
                  <a:srgbClr val="7E0000"/>
                </a:solidFill>
              </a:rPr>
              <a:t>bunk</a:t>
            </a:r>
            <a:r>
              <a:rPr lang="hr-HR" b="1" dirty="0">
                <a:solidFill>
                  <a:srgbClr val="7E0000"/>
                </a:solidFill>
              </a:rPr>
              <a:t> bed		</a:t>
            </a:r>
            <a:r>
              <a:rPr lang="hr-HR" i="1" dirty="0">
                <a:solidFill>
                  <a:srgbClr val="7E0000"/>
                </a:solidFill>
              </a:rPr>
              <a:t>krevet na kat</a:t>
            </a:r>
          </a:p>
          <a:p>
            <a:r>
              <a:rPr lang="hr-HR" b="1" dirty="0">
                <a:solidFill>
                  <a:srgbClr val="7E0000"/>
                </a:solidFill>
              </a:rPr>
              <a:t>top bed		</a:t>
            </a:r>
            <a:r>
              <a:rPr lang="hr-HR" i="1" dirty="0">
                <a:solidFill>
                  <a:srgbClr val="7E0000"/>
                </a:solidFill>
              </a:rPr>
              <a:t>gornji krevet</a:t>
            </a:r>
          </a:p>
          <a:p>
            <a:r>
              <a:rPr lang="hr-HR" b="1" dirty="0" err="1">
                <a:solidFill>
                  <a:srgbClr val="7E0000"/>
                </a:solidFill>
              </a:rPr>
              <a:t>bottom</a:t>
            </a:r>
            <a:r>
              <a:rPr lang="hr-HR" b="1" dirty="0">
                <a:solidFill>
                  <a:srgbClr val="7E0000"/>
                </a:solidFill>
              </a:rPr>
              <a:t> bed	</a:t>
            </a:r>
            <a:r>
              <a:rPr lang="hr-HR" i="1" dirty="0">
                <a:solidFill>
                  <a:srgbClr val="7E0000"/>
                </a:solidFill>
              </a:rPr>
              <a:t>donji krevet</a:t>
            </a:r>
          </a:p>
          <a:p>
            <a:r>
              <a:rPr lang="hr-HR" b="1" dirty="0" err="1">
                <a:solidFill>
                  <a:srgbClr val="7E0000"/>
                </a:solidFill>
              </a:rPr>
              <a:t>nickname</a:t>
            </a:r>
            <a:r>
              <a:rPr lang="hr-HR" b="1" dirty="0">
                <a:solidFill>
                  <a:srgbClr val="7E0000"/>
                </a:solidFill>
              </a:rPr>
              <a:t>	</a:t>
            </a:r>
            <a:r>
              <a:rPr lang="hr-HR" i="1" dirty="0">
                <a:solidFill>
                  <a:srgbClr val="7E0000"/>
                </a:solidFill>
              </a:rPr>
              <a:t>nadimak</a:t>
            </a:r>
          </a:p>
          <a:p>
            <a:r>
              <a:rPr lang="hr-HR" b="1" dirty="0" err="1">
                <a:solidFill>
                  <a:srgbClr val="7E0000"/>
                </a:solidFill>
              </a:rPr>
              <a:t>comics</a:t>
            </a:r>
            <a:r>
              <a:rPr lang="hr-HR" b="1" dirty="0">
                <a:solidFill>
                  <a:srgbClr val="7E0000"/>
                </a:solidFill>
              </a:rPr>
              <a:t>		</a:t>
            </a:r>
            <a:r>
              <a:rPr lang="hr-HR" i="1" dirty="0">
                <a:solidFill>
                  <a:srgbClr val="7E0000"/>
                </a:solidFill>
              </a:rPr>
              <a:t>stripovi</a:t>
            </a:r>
          </a:p>
          <a:p>
            <a:r>
              <a:rPr lang="hr-HR" b="1" dirty="0" err="1">
                <a:solidFill>
                  <a:srgbClr val="7E0000"/>
                </a:solidFill>
              </a:rPr>
              <a:t>belt</a:t>
            </a:r>
            <a:r>
              <a:rPr lang="hr-HR" b="1" dirty="0">
                <a:solidFill>
                  <a:srgbClr val="7E0000"/>
                </a:solidFill>
              </a:rPr>
              <a:t>		</a:t>
            </a:r>
            <a:r>
              <a:rPr lang="hr-HR" i="1" dirty="0">
                <a:solidFill>
                  <a:srgbClr val="7E0000"/>
                </a:solidFill>
              </a:rPr>
              <a:t>pojas</a:t>
            </a:r>
          </a:p>
          <a:p>
            <a:r>
              <a:rPr lang="hr-HR" b="1" dirty="0" err="1">
                <a:solidFill>
                  <a:srgbClr val="7E0000"/>
                </a:solidFill>
              </a:rPr>
              <a:t>amusement</a:t>
            </a:r>
            <a:r>
              <a:rPr lang="hr-HR" b="1" dirty="0">
                <a:solidFill>
                  <a:srgbClr val="7E0000"/>
                </a:solidFill>
              </a:rPr>
              <a:t> park	</a:t>
            </a:r>
            <a:r>
              <a:rPr lang="hr-HR" i="1" dirty="0">
                <a:solidFill>
                  <a:srgbClr val="7E0000"/>
                </a:solidFill>
              </a:rPr>
              <a:t>zabavni park</a:t>
            </a:r>
          </a:p>
        </p:txBody>
      </p:sp>
    </p:spTree>
    <p:extLst>
      <p:ext uri="{BB962C8B-B14F-4D97-AF65-F5344CB8AC3E}">
        <p14:creationId xmlns:p14="http://schemas.microsoft.com/office/powerpoint/2010/main" val="187964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51A242BE-4625-4E00-A47E-C8B7EA138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131" y="838324"/>
            <a:ext cx="10531736" cy="22269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97918436-F182-4500-A9EA-0465888D7521}"/>
              </a:ext>
            </a:extLst>
          </p:cNvPr>
          <p:cNvSpPr txBox="1"/>
          <p:nvPr/>
        </p:nvSpPr>
        <p:spPr>
          <a:xfrm>
            <a:off x="147020" y="102458"/>
            <a:ext cx="1189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E0000"/>
                </a:solidFill>
              </a:rPr>
              <a:t>U četvrtom zadatku na 13. stranici udžbenika odaberi jednu od dvije grupe pitanja i odgovori punom rečenicom.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487842C-33F8-44EB-98DE-9705A7DF6C3E}"/>
              </a:ext>
            </a:extLst>
          </p:cNvPr>
          <p:cNvSpPr txBox="1"/>
          <p:nvPr/>
        </p:nvSpPr>
        <p:spPr>
          <a:xfrm>
            <a:off x="1204856" y="3429000"/>
            <a:ext cx="46257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1 </a:t>
            </a:r>
            <a:r>
              <a:rPr lang="hr-HR" i="1" dirty="0" err="1">
                <a:solidFill>
                  <a:srgbClr val="7E0000"/>
                </a:solidFill>
              </a:rPr>
              <a:t>She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has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got</a:t>
            </a:r>
            <a:r>
              <a:rPr lang="hr-HR" i="1" dirty="0">
                <a:solidFill>
                  <a:srgbClr val="7E0000"/>
                </a:solidFill>
              </a:rPr>
              <a:t> a </a:t>
            </a:r>
            <a:r>
              <a:rPr lang="hr-HR" i="1" dirty="0" err="1">
                <a:solidFill>
                  <a:srgbClr val="7E0000"/>
                </a:solidFill>
              </a:rPr>
              <a:t>big</a:t>
            </a:r>
            <a:r>
              <a:rPr lang="hr-HR" i="1" dirty="0">
                <a:solidFill>
                  <a:srgbClr val="7E0000"/>
                </a:solidFill>
              </a:rPr>
              <a:t> piano ih </a:t>
            </a:r>
            <a:r>
              <a:rPr lang="hr-HR" i="1" dirty="0" err="1">
                <a:solidFill>
                  <a:srgbClr val="7E0000"/>
                </a:solidFill>
              </a:rPr>
              <a:t>her</a:t>
            </a:r>
            <a:r>
              <a:rPr lang="hr-HR" i="1" dirty="0">
                <a:solidFill>
                  <a:srgbClr val="7E0000"/>
                </a:solidFill>
              </a:rPr>
              <a:t> room.</a:t>
            </a:r>
          </a:p>
          <a:p>
            <a:r>
              <a:rPr lang="hr-HR" i="1" dirty="0">
                <a:solidFill>
                  <a:srgbClr val="7E0000"/>
                </a:solidFill>
              </a:rPr>
              <a:t>2 </a:t>
            </a:r>
            <a:r>
              <a:rPr lang="hr-HR" i="1" dirty="0" err="1">
                <a:solidFill>
                  <a:srgbClr val="7E0000"/>
                </a:solidFill>
              </a:rPr>
              <a:t>Jack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is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Linda’s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brother</a:t>
            </a:r>
            <a:r>
              <a:rPr lang="hr-HR" i="1" dirty="0">
                <a:solidFill>
                  <a:srgbClr val="7E0000"/>
                </a:solidFill>
              </a:rPr>
              <a:t>.</a:t>
            </a:r>
          </a:p>
          <a:p>
            <a:r>
              <a:rPr lang="hr-HR" i="1" dirty="0">
                <a:solidFill>
                  <a:srgbClr val="7E0000"/>
                </a:solidFill>
              </a:rPr>
              <a:t>3 </a:t>
            </a:r>
            <a:r>
              <a:rPr lang="hr-HR" i="1" dirty="0" err="1">
                <a:solidFill>
                  <a:srgbClr val="7E0000"/>
                </a:solidFill>
              </a:rPr>
              <a:t>Jack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has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got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the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bottom</a:t>
            </a:r>
            <a:r>
              <a:rPr lang="hr-HR" i="1" dirty="0">
                <a:solidFill>
                  <a:srgbClr val="7E0000"/>
                </a:solidFill>
              </a:rPr>
              <a:t> bed.</a:t>
            </a:r>
          </a:p>
          <a:p>
            <a:r>
              <a:rPr lang="hr-HR" i="1" dirty="0">
                <a:solidFill>
                  <a:srgbClr val="7E0000"/>
                </a:solidFill>
              </a:rPr>
              <a:t>4 </a:t>
            </a:r>
            <a:r>
              <a:rPr lang="hr-HR" i="1" dirty="0" err="1">
                <a:solidFill>
                  <a:srgbClr val="7E0000"/>
                </a:solidFill>
              </a:rPr>
              <a:t>Linda’s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favourite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colour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is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blue</a:t>
            </a:r>
            <a:r>
              <a:rPr lang="hr-HR" i="1" dirty="0">
                <a:solidFill>
                  <a:srgbClr val="7E0000"/>
                </a:solidFill>
              </a:rPr>
              <a:t>.</a:t>
            </a:r>
          </a:p>
          <a:p>
            <a:r>
              <a:rPr lang="hr-HR" i="1" dirty="0">
                <a:solidFill>
                  <a:srgbClr val="7E0000"/>
                </a:solidFill>
              </a:rPr>
              <a:t>5 Linda </a:t>
            </a:r>
            <a:r>
              <a:rPr lang="hr-HR" i="1" dirty="0" err="1">
                <a:solidFill>
                  <a:srgbClr val="7E0000"/>
                </a:solidFill>
              </a:rPr>
              <a:t>is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bad</a:t>
            </a:r>
            <a:r>
              <a:rPr lang="hr-HR" i="1" dirty="0">
                <a:solidFill>
                  <a:srgbClr val="7E0000"/>
                </a:solidFill>
              </a:rPr>
              <a:t> at sport. 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7420DC92-8D89-4443-B93B-1DEFFA5009E6}"/>
              </a:ext>
            </a:extLst>
          </p:cNvPr>
          <p:cNvSpPr txBox="1"/>
          <p:nvPr/>
        </p:nvSpPr>
        <p:spPr>
          <a:xfrm>
            <a:off x="6095999" y="3429000"/>
            <a:ext cx="46257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1 </a:t>
            </a:r>
            <a:r>
              <a:rPr lang="hr-HR" i="1" dirty="0" err="1">
                <a:solidFill>
                  <a:srgbClr val="7E0000"/>
                </a:solidFill>
              </a:rPr>
              <a:t>Pete’s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full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name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is</a:t>
            </a:r>
            <a:r>
              <a:rPr lang="hr-HR" i="1" dirty="0">
                <a:solidFill>
                  <a:srgbClr val="7E0000"/>
                </a:solidFill>
              </a:rPr>
              <a:t> Peter.</a:t>
            </a:r>
          </a:p>
          <a:p>
            <a:r>
              <a:rPr lang="hr-HR" i="1" dirty="0">
                <a:solidFill>
                  <a:srgbClr val="7E0000"/>
                </a:solidFill>
              </a:rPr>
              <a:t>2 </a:t>
            </a:r>
            <a:r>
              <a:rPr lang="hr-HR" i="1" dirty="0" err="1">
                <a:solidFill>
                  <a:srgbClr val="7E0000"/>
                </a:solidFill>
              </a:rPr>
              <a:t>His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nickname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is</a:t>
            </a:r>
            <a:r>
              <a:rPr lang="hr-HR" i="1" dirty="0">
                <a:solidFill>
                  <a:srgbClr val="7E0000"/>
                </a:solidFill>
              </a:rPr>
              <a:t> 007.</a:t>
            </a:r>
          </a:p>
          <a:p>
            <a:r>
              <a:rPr lang="hr-HR" i="1" dirty="0">
                <a:solidFill>
                  <a:srgbClr val="7E0000"/>
                </a:solidFill>
              </a:rPr>
              <a:t>3 </a:t>
            </a:r>
            <a:r>
              <a:rPr lang="hr-HR" i="1" dirty="0" err="1">
                <a:solidFill>
                  <a:srgbClr val="7E0000"/>
                </a:solidFill>
              </a:rPr>
              <a:t>Pete’s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favourite</a:t>
            </a:r>
            <a:r>
              <a:rPr lang="hr-HR" i="1" dirty="0">
                <a:solidFill>
                  <a:srgbClr val="7E0000"/>
                </a:solidFill>
              </a:rPr>
              <a:t> free time </a:t>
            </a:r>
            <a:r>
              <a:rPr lang="hr-HR" i="1" dirty="0" err="1">
                <a:solidFill>
                  <a:srgbClr val="7E0000"/>
                </a:solidFill>
              </a:rPr>
              <a:t>activity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is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skateboarding</a:t>
            </a:r>
            <a:r>
              <a:rPr lang="hr-HR" i="1" dirty="0">
                <a:solidFill>
                  <a:srgbClr val="7E0000"/>
                </a:solidFill>
              </a:rPr>
              <a:t>.</a:t>
            </a:r>
          </a:p>
          <a:p>
            <a:r>
              <a:rPr lang="hr-HR" i="1" dirty="0">
                <a:solidFill>
                  <a:srgbClr val="7E0000"/>
                </a:solidFill>
              </a:rPr>
              <a:t>4 He </a:t>
            </a:r>
            <a:r>
              <a:rPr lang="hr-HR" i="1" dirty="0" err="1">
                <a:solidFill>
                  <a:srgbClr val="7E0000"/>
                </a:solidFill>
              </a:rPr>
              <a:t>has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got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two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cousins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in</a:t>
            </a:r>
            <a:r>
              <a:rPr lang="hr-HR" i="1" dirty="0">
                <a:solidFill>
                  <a:srgbClr val="7E0000"/>
                </a:solidFill>
              </a:rPr>
              <a:t> America.</a:t>
            </a:r>
          </a:p>
          <a:p>
            <a:r>
              <a:rPr lang="hr-HR" i="1" dirty="0">
                <a:solidFill>
                  <a:srgbClr val="7E0000"/>
                </a:solidFill>
              </a:rPr>
              <a:t>5 </a:t>
            </a:r>
            <a:r>
              <a:rPr lang="hr-HR" i="1" dirty="0" err="1">
                <a:solidFill>
                  <a:srgbClr val="7E0000"/>
                </a:solidFill>
              </a:rPr>
              <a:t>Disneyland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is</a:t>
            </a:r>
            <a:r>
              <a:rPr lang="hr-HR" i="1" dirty="0">
                <a:solidFill>
                  <a:srgbClr val="7E0000"/>
                </a:solidFill>
              </a:rPr>
              <a:t> </a:t>
            </a:r>
            <a:r>
              <a:rPr lang="hr-HR" i="1" dirty="0" err="1">
                <a:solidFill>
                  <a:srgbClr val="7E0000"/>
                </a:solidFill>
              </a:rPr>
              <a:t>near</a:t>
            </a:r>
            <a:r>
              <a:rPr lang="hr-HR" i="1" dirty="0">
                <a:solidFill>
                  <a:srgbClr val="7E0000"/>
                </a:solidFill>
              </a:rPr>
              <a:t> Los Angeles.</a:t>
            </a:r>
          </a:p>
        </p:txBody>
      </p:sp>
    </p:spTree>
    <p:extLst>
      <p:ext uri="{BB962C8B-B14F-4D97-AF65-F5344CB8AC3E}">
        <p14:creationId xmlns:p14="http://schemas.microsoft.com/office/powerpoint/2010/main" val="245710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A3F4691-DACF-4FF7-8825-CA12D10E1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03" y="1055783"/>
            <a:ext cx="10822193" cy="47464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4FBE5163-B8E6-43E1-9196-3C7D571ABA24}"/>
              </a:ext>
            </a:extLst>
          </p:cNvPr>
          <p:cNvSpPr txBox="1"/>
          <p:nvPr/>
        </p:nvSpPr>
        <p:spPr>
          <a:xfrm>
            <a:off x="147021" y="268942"/>
            <a:ext cx="1189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E0000"/>
                </a:solidFill>
              </a:rPr>
              <a:t>Pogledaj WRITING zadatak (zadatak pisanja) na 13. stranici udžbenika i u svoju bilježnicu prepiši rečenice koje vrijede za tebe!</a:t>
            </a:r>
          </a:p>
        </p:txBody>
      </p:sp>
    </p:spTree>
    <p:extLst>
      <p:ext uri="{BB962C8B-B14F-4D97-AF65-F5344CB8AC3E}">
        <p14:creationId xmlns:p14="http://schemas.microsoft.com/office/powerpoint/2010/main" val="62807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A3F4691-DACF-4FF7-8825-CA12D10E1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912" y="1055783"/>
            <a:ext cx="6948174" cy="47464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4FBE5163-B8E6-43E1-9196-3C7D571ABA24}"/>
              </a:ext>
            </a:extLst>
          </p:cNvPr>
          <p:cNvSpPr txBox="1"/>
          <p:nvPr/>
        </p:nvSpPr>
        <p:spPr>
          <a:xfrm>
            <a:off x="147021" y="268942"/>
            <a:ext cx="1189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E0000"/>
                </a:solidFill>
              </a:rPr>
              <a:t>Pogledaj drugi zadatak, te koristeći navedene izraze napiši još najmanje 4 rečenice o sebi, svojim prijateljima ili obitelji.</a:t>
            </a:r>
          </a:p>
        </p:txBody>
      </p:sp>
    </p:spTree>
    <p:extLst>
      <p:ext uri="{BB962C8B-B14F-4D97-AF65-F5344CB8AC3E}">
        <p14:creationId xmlns:p14="http://schemas.microsoft.com/office/powerpoint/2010/main" val="286638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E3A55EBD-A1DC-4EC7-A8D0-8919238BE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11963" cy="46008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A0AA79B-DA10-41F8-BA36-00855A668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085" y="2257200"/>
            <a:ext cx="6927915" cy="4600800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5277494A-35A4-46EA-96BF-ACC967AA37BD}"/>
              </a:ext>
            </a:extLst>
          </p:cNvPr>
          <p:cNvSpPr txBox="1"/>
          <p:nvPr/>
        </p:nvSpPr>
        <p:spPr>
          <a:xfrm>
            <a:off x="240254" y="4690334"/>
            <a:ext cx="4912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Uvježbati naučeno možeš rješavanjem zadataka na 9., 10. i 11. stranici </a:t>
            </a:r>
            <a:r>
              <a:rPr lang="hr-HR" b="1" dirty="0">
                <a:solidFill>
                  <a:srgbClr val="7E0000"/>
                </a:solidFill>
              </a:rPr>
              <a:t>radne bilježnice</a:t>
            </a:r>
            <a:r>
              <a:rPr lang="hr-HR" dirty="0">
                <a:solidFill>
                  <a:srgbClr val="7E0000"/>
                </a:solidFill>
              </a:rPr>
              <a:t>! 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E07EC1F6-146D-4AC5-8F96-4267BCD6E9FE}"/>
              </a:ext>
            </a:extLst>
          </p:cNvPr>
          <p:cNvSpPr txBox="1"/>
          <p:nvPr/>
        </p:nvSpPr>
        <p:spPr>
          <a:xfrm>
            <a:off x="3722146" y="472118"/>
            <a:ext cx="75411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U 3. zadatku ćeš ispraviti rečenice.</a:t>
            </a:r>
          </a:p>
          <a:p>
            <a:r>
              <a:rPr lang="hr-HR" dirty="0">
                <a:solidFill>
                  <a:srgbClr val="7E0000"/>
                </a:solidFill>
              </a:rPr>
              <a:t>U 4. zadatku ćeš napisati priču o Bobu koristeći natuknice sa strane.</a:t>
            </a:r>
          </a:p>
          <a:p>
            <a:r>
              <a:rPr lang="hr-HR" dirty="0">
                <a:solidFill>
                  <a:srgbClr val="7E0000"/>
                </a:solidFill>
              </a:rPr>
              <a:t>U 5. zadatku nadopuni rečenice ispravnim oblikom glagola BITI ili IMATI.</a:t>
            </a:r>
          </a:p>
          <a:p>
            <a:r>
              <a:rPr lang="hr-HR" dirty="0">
                <a:solidFill>
                  <a:srgbClr val="7E0000"/>
                </a:solidFill>
              </a:rPr>
              <a:t>U 6. zadatku rečenice prepiši koristeći duži oblik glagola, a</a:t>
            </a:r>
          </a:p>
          <a:p>
            <a:r>
              <a:rPr lang="hr-HR" dirty="0">
                <a:solidFill>
                  <a:srgbClr val="7E0000"/>
                </a:solidFill>
              </a:rPr>
              <a:t>U 7. zadatku rečenice pretvori u negativni oblik.</a:t>
            </a:r>
          </a:p>
        </p:txBody>
      </p:sp>
    </p:spTree>
    <p:extLst>
      <p:ext uri="{BB962C8B-B14F-4D97-AF65-F5344CB8AC3E}">
        <p14:creationId xmlns:p14="http://schemas.microsoft.com/office/powerpoint/2010/main" val="108594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A08B2EF-0F3F-4452-B242-6A2B6EC7B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7067774" cy="4703767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AEB96B4B-01ED-4F84-A2FA-E18777A5F57B}"/>
              </a:ext>
            </a:extLst>
          </p:cNvPr>
          <p:cNvSpPr txBox="1"/>
          <p:nvPr/>
        </p:nvSpPr>
        <p:spPr>
          <a:xfrm>
            <a:off x="7444292" y="782222"/>
            <a:ext cx="43353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hr-HR" i="1" dirty="0">
                <a:solidFill>
                  <a:srgbClr val="7E0000"/>
                </a:solidFill>
              </a:rPr>
              <a:t>Danas krećemo na UNIT 1, tj. prvu cjelinu našeg udžbenika!</a:t>
            </a:r>
          </a:p>
          <a:p>
            <a:pPr lvl="0" algn="ctr"/>
            <a:endParaRPr lang="hr-HR" i="1" dirty="0">
              <a:solidFill>
                <a:srgbClr val="7E0000"/>
              </a:solidFill>
            </a:endParaRPr>
          </a:p>
          <a:p>
            <a:pPr lvl="0" algn="ctr"/>
            <a:r>
              <a:rPr lang="hr-HR" i="1" dirty="0">
                <a:solidFill>
                  <a:srgbClr val="7E0000"/>
                </a:solidFill>
              </a:rPr>
              <a:t>Otvori svoj udžbenik DIP IN 5 na 8. i 9. stranici. Na početku svake nove cjeline imaš ovakvu </a:t>
            </a:r>
            <a:r>
              <a:rPr lang="hr-HR" i="1" dirty="0" err="1">
                <a:solidFill>
                  <a:srgbClr val="7E0000"/>
                </a:solidFill>
              </a:rPr>
              <a:t>dvolisticu</a:t>
            </a:r>
            <a:r>
              <a:rPr lang="hr-HR" i="1" dirty="0">
                <a:solidFill>
                  <a:srgbClr val="7E0000"/>
                </a:solidFill>
              </a:rPr>
              <a:t>, gdje ti je napisano što ćeš u toj cjelini naučiti. </a:t>
            </a:r>
          </a:p>
          <a:p>
            <a:pPr algn="ctr"/>
            <a:endParaRPr lang="hr-HR" i="1" dirty="0">
              <a:solidFill>
                <a:srgbClr val="7E0000"/>
              </a:solidFill>
            </a:endParaRPr>
          </a:p>
          <a:p>
            <a:pPr algn="ctr"/>
            <a:r>
              <a:rPr lang="hr-HR" i="1" dirty="0">
                <a:solidFill>
                  <a:srgbClr val="7E0000"/>
                </a:solidFill>
              </a:rPr>
              <a:t>Promotri naslov. </a:t>
            </a:r>
          </a:p>
          <a:p>
            <a:pPr algn="ctr"/>
            <a:r>
              <a:rPr lang="hr-HR" i="1" dirty="0" err="1">
                <a:solidFill>
                  <a:srgbClr val="7E0000"/>
                </a:solidFill>
              </a:rPr>
              <a:t>Friends</a:t>
            </a:r>
            <a:r>
              <a:rPr lang="hr-HR" i="1" dirty="0">
                <a:solidFill>
                  <a:srgbClr val="7E0000"/>
                </a:solidFill>
              </a:rPr>
              <a:t> – znaš li značenje tog naslova?  </a:t>
            </a:r>
            <a:br>
              <a:rPr lang="hr-HR" i="1" dirty="0">
                <a:solidFill>
                  <a:srgbClr val="7E0000"/>
                </a:solidFill>
              </a:rPr>
            </a:br>
            <a:r>
              <a:rPr lang="hr-HR" i="1" dirty="0">
                <a:solidFill>
                  <a:srgbClr val="7E0000"/>
                </a:solidFill>
              </a:rPr>
              <a:t>Prijatelji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237F2FFA-657E-468C-AB2B-0589224BB64F}"/>
              </a:ext>
            </a:extLst>
          </p:cNvPr>
          <p:cNvSpPr txBox="1"/>
          <p:nvPr/>
        </p:nvSpPr>
        <p:spPr>
          <a:xfrm>
            <a:off x="399826" y="4789631"/>
            <a:ext cx="113797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hr-HR" i="1" dirty="0">
                <a:solidFill>
                  <a:srgbClr val="7E0000"/>
                </a:solidFill>
              </a:rPr>
              <a:t>Nakon ove cjeline ćeš moći: </a:t>
            </a:r>
          </a:p>
          <a:p>
            <a:pPr lvl="0" algn="ctr"/>
            <a:r>
              <a:rPr lang="hr-HR" i="1" dirty="0">
                <a:solidFill>
                  <a:srgbClr val="7E0000"/>
                </a:solidFill>
              </a:rPr>
              <a:t>razumjeti i uspješno koristiti razredni jezik, govoriti i pisati o sebi i svojim prijateljima, imenovati i govoriti o nastavnim predmetima, napisati svoj raspored za jedan tjedan, brojati do 1 000, razumjeti i izricati matematičke izraze, pitati i odgovarati na osobna pitanja, reći gdje se što u školi nalazi, čitati i razumjeti strip, obaviti kratak telefonski razgovor…</a:t>
            </a:r>
          </a:p>
          <a:p>
            <a:pPr lvl="0" algn="ctr"/>
            <a:endParaRPr lang="hr-HR" i="1" dirty="0">
              <a:solidFill>
                <a:srgbClr val="7E0000"/>
              </a:solidFill>
            </a:endParaRPr>
          </a:p>
          <a:p>
            <a:pPr lvl="0" algn="ctr"/>
            <a:r>
              <a:rPr lang="hr-HR" i="1" dirty="0">
                <a:solidFill>
                  <a:srgbClr val="7E0000"/>
                </a:solidFill>
              </a:rPr>
              <a:t>… i sve to na ENGLESKOM JEZIKU!</a:t>
            </a:r>
          </a:p>
        </p:txBody>
      </p:sp>
    </p:spTree>
    <p:extLst>
      <p:ext uri="{BB962C8B-B14F-4D97-AF65-F5344CB8AC3E}">
        <p14:creationId xmlns:p14="http://schemas.microsoft.com/office/powerpoint/2010/main" val="22564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8451B90-23B7-490C-B104-CD4032D56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3590" cy="6858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BD04273-CEA4-4EC3-8670-C663BD9A1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503" y="795239"/>
            <a:ext cx="1384281" cy="1256781"/>
          </a:xfrm>
          <a:prstGeom prst="rect">
            <a:avLst/>
          </a:prstGeom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7F6A2FE6-DCC0-4D65-A512-BF23D9273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047" y="170160"/>
            <a:ext cx="1850316" cy="215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5EA27274-0AF5-42F9-851A-8B83D0534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7" y="1742569"/>
            <a:ext cx="1850316" cy="215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FFC7B05-48D5-40AF-BAFF-4F4E7439C814}"/>
              </a:ext>
            </a:extLst>
          </p:cNvPr>
          <p:cNvSpPr txBox="1"/>
          <p:nvPr/>
        </p:nvSpPr>
        <p:spPr>
          <a:xfrm>
            <a:off x="5724224" y="369742"/>
            <a:ext cx="57615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Who are </a:t>
            </a:r>
            <a:r>
              <a:rPr lang="hr-HR" dirty="0" err="1">
                <a:solidFill>
                  <a:srgbClr val="7E0000"/>
                </a:solidFill>
              </a:rPr>
              <a:t>these</a:t>
            </a:r>
            <a:r>
              <a:rPr lang="hr-HR" dirty="0">
                <a:solidFill>
                  <a:srgbClr val="7E0000"/>
                </a:solidFill>
              </a:rPr>
              <a:t>?				</a:t>
            </a:r>
            <a:r>
              <a:rPr lang="hr-HR" i="1" dirty="0">
                <a:solidFill>
                  <a:srgbClr val="7E0000"/>
                </a:solidFill>
              </a:rPr>
              <a:t>Tko je na crtežima?</a:t>
            </a:r>
            <a:endParaRPr lang="hr-HR" dirty="0">
              <a:solidFill>
                <a:srgbClr val="7E0000"/>
              </a:solidFill>
            </a:endParaRPr>
          </a:p>
          <a:p>
            <a:r>
              <a:rPr lang="hr-HR" dirty="0">
                <a:solidFill>
                  <a:srgbClr val="7E0000"/>
                </a:solidFill>
              </a:rPr>
              <a:t>How </a:t>
            </a:r>
            <a:r>
              <a:rPr lang="hr-HR" dirty="0" err="1">
                <a:solidFill>
                  <a:srgbClr val="7E0000"/>
                </a:solidFill>
              </a:rPr>
              <a:t>old</a:t>
            </a:r>
            <a:r>
              <a:rPr lang="hr-HR" dirty="0">
                <a:solidFill>
                  <a:srgbClr val="7E0000"/>
                </a:solidFill>
              </a:rPr>
              <a:t> are </a:t>
            </a:r>
            <a:r>
              <a:rPr lang="hr-HR" dirty="0" err="1">
                <a:solidFill>
                  <a:srgbClr val="7E0000"/>
                </a:solidFill>
              </a:rPr>
              <a:t>they</a:t>
            </a:r>
            <a:r>
              <a:rPr lang="hr-HR" dirty="0">
                <a:solidFill>
                  <a:srgbClr val="7E0000"/>
                </a:solidFill>
              </a:rPr>
              <a:t>? 			</a:t>
            </a:r>
            <a:r>
              <a:rPr lang="hr-HR" i="1" dirty="0">
                <a:solidFill>
                  <a:srgbClr val="7E0000"/>
                </a:solidFill>
              </a:rPr>
              <a:t>Koliko imaju godina?</a:t>
            </a:r>
          </a:p>
          <a:p>
            <a:r>
              <a:rPr lang="hr-HR" dirty="0" err="1">
                <a:solidFill>
                  <a:srgbClr val="7E0000"/>
                </a:solidFill>
              </a:rPr>
              <a:t>Where</a:t>
            </a:r>
            <a:r>
              <a:rPr lang="hr-HR" dirty="0">
                <a:solidFill>
                  <a:srgbClr val="7E0000"/>
                </a:solidFill>
              </a:rPr>
              <a:t> do </a:t>
            </a:r>
            <a:r>
              <a:rPr lang="hr-HR" dirty="0" err="1">
                <a:solidFill>
                  <a:srgbClr val="7E0000"/>
                </a:solidFill>
              </a:rPr>
              <a:t>they</a:t>
            </a:r>
            <a:r>
              <a:rPr lang="hr-HR" dirty="0">
                <a:solidFill>
                  <a:srgbClr val="7E0000"/>
                </a:solidFill>
              </a:rPr>
              <a:t> live? 			</a:t>
            </a:r>
            <a:r>
              <a:rPr lang="hr-HR" i="1" dirty="0">
                <a:solidFill>
                  <a:srgbClr val="7E0000"/>
                </a:solidFill>
              </a:rPr>
              <a:t>Gdje žive?</a:t>
            </a:r>
          </a:p>
          <a:p>
            <a:r>
              <a:rPr lang="hr-HR" dirty="0" err="1">
                <a:solidFill>
                  <a:srgbClr val="7E0000"/>
                </a:solidFill>
              </a:rPr>
              <a:t>Have</a:t>
            </a:r>
            <a:r>
              <a:rPr lang="hr-HR" dirty="0">
                <a:solidFill>
                  <a:srgbClr val="7E0000"/>
                </a:solidFill>
              </a:rPr>
              <a:t> </a:t>
            </a:r>
            <a:r>
              <a:rPr lang="hr-HR" dirty="0" err="1">
                <a:solidFill>
                  <a:srgbClr val="7E0000"/>
                </a:solidFill>
              </a:rPr>
              <a:t>they</a:t>
            </a:r>
            <a:r>
              <a:rPr lang="hr-HR" dirty="0">
                <a:solidFill>
                  <a:srgbClr val="7E0000"/>
                </a:solidFill>
              </a:rPr>
              <a:t> </a:t>
            </a:r>
            <a:r>
              <a:rPr lang="hr-HR" dirty="0" err="1">
                <a:solidFill>
                  <a:srgbClr val="7E0000"/>
                </a:solidFill>
              </a:rPr>
              <a:t>got</a:t>
            </a:r>
            <a:r>
              <a:rPr lang="hr-HR" dirty="0">
                <a:solidFill>
                  <a:srgbClr val="7E0000"/>
                </a:solidFill>
              </a:rPr>
              <a:t> </a:t>
            </a:r>
            <a:r>
              <a:rPr lang="hr-HR" dirty="0" err="1">
                <a:solidFill>
                  <a:srgbClr val="7E0000"/>
                </a:solidFill>
              </a:rPr>
              <a:t>any</a:t>
            </a:r>
            <a:r>
              <a:rPr lang="hr-HR" dirty="0">
                <a:solidFill>
                  <a:srgbClr val="7E0000"/>
                </a:solidFill>
              </a:rPr>
              <a:t> </a:t>
            </a:r>
            <a:r>
              <a:rPr lang="hr-HR" dirty="0" err="1">
                <a:solidFill>
                  <a:srgbClr val="7E0000"/>
                </a:solidFill>
              </a:rPr>
              <a:t>hobbies</a:t>
            </a:r>
            <a:r>
              <a:rPr lang="hr-HR" dirty="0">
                <a:solidFill>
                  <a:srgbClr val="7E0000"/>
                </a:solidFill>
              </a:rPr>
              <a:t>? 	</a:t>
            </a:r>
            <a:r>
              <a:rPr lang="hr-HR" i="1" dirty="0">
                <a:solidFill>
                  <a:srgbClr val="7E0000"/>
                </a:solidFill>
              </a:rPr>
              <a:t>Imaju li neki hobi?</a:t>
            </a:r>
          </a:p>
          <a:p>
            <a:r>
              <a:rPr lang="hr-HR" dirty="0" err="1">
                <a:solidFill>
                  <a:srgbClr val="7E0000"/>
                </a:solidFill>
              </a:rPr>
              <a:t>What</a:t>
            </a:r>
            <a:r>
              <a:rPr lang="hr-HR" dirty="0">
                <a:solidFill>
                  <a:srgbClr val="7E0000"/>
                </a:solidFill>
              </a:rPr>
              <a:t> do </a:t>
            </a:r>
            <a:r>
              <a:rPr lang="hr-HR" dirty="0" err="1">
                <a:solidFill>
                  <a:srgbClr val="7E0000"/>
                </a:solidFill>
              </a:rPr>
              <a:t>they</a:t>
            </a:r>
            <a:r>
              <a:rPr lang="hr-HR" dirty="0">
                <a:solidFill>
                  <a:srgbClr val="7E0000"/>
                </a:solidFill>
              </a:rPr>
              <a:t> </a:t>
            </a:r>
            <a:r>
              <a:rPr lang="hr-HR" dirty="0" err="1">
                <a:solidFill>
                  <a:srgbClr val="7E0000"/>
                </a:solidFill>
              </a:rPr>
              <a:t>like</a:t>
            </a:r>
            <a:r>
              <a:rPr lang="hr-HR" dirty="0">
                <a:solidFill>
                  <a:srgbClr val="7E0000"/>
                </a:solidFill>
              </a:rPr>
              <a:t> </a:t>
            </a:r>
            <a:r>
              <a:rPr lang="hr-HR" dirty="0" err="1">
                <a:solidFill>
                  <a:srgbClr val="7E0000"/>
                </a:solidFill>
              </a:rPr>
              <a:t>doing</a:t>
            </a:r>
            <a:r>
              <a:rPr lang="hr-HR" dirty="0">
                <a:solidFill>
                  <a:srgbClr val="7E0000"/>
                </a:solidFill>
              </a:rPr>
              <a:t>?		</a:t>
            </a:r>
            <a:r>
              <a:rPr lang="hr-HR" i="1" dirty="0">
                <a:solidFill>
                  <a:srgbClr val="7E0000"/>
                </a:solidFill>
              </a:rPr>
              <a:t>Što vole raditi?</a:t>
            </a:r>
          </a:p>
        </p:txBody>
      </p:sp>
    </p:spTree>
    <p:extLst>
      <p:ext uri="{BB962C8B-B14F-4D97-AF65-F5344CB8AC3E}">
        <p14:creationId xmlns:p14="http://schemas.microsoft.com/office/powerpoint/2010/main" val="385537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BA9080EF-A2F7-4D98-A5B0-D765DCFD1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76" y="2989781"/>
            <a:ext cx="9550998" cy="3621643"/>
          </a:xfrm>
          <a:prstGeom prst="rect">
            <a:avLst/>
          </a:prstGeom>
          <a:ln w="127000" cap="sq">
            <a:solidFill>
              <a:srgbClr val="7E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642FC9FF-07BE-4124-9B85-901A3C50A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3453" y="2989781"/>
            <a:ext cx="1720853" cy="1562352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34F82B96-2D4E-42A2-A065-AB7B8CBA6F15}"/>
              </a:ext>
            </a:extLst>
          </p:cNvPr>
          <p:cNvSpPr txBox="1"/>
          <p:nvPr/>
        </p:nvSpPr>
        <p:spPr>
          <a:xfrm>
            <a:off x="539676" y="246576"/>
            <a:ext cx="97840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Pogledaj rečenice u 1. zadatku na 10. stranici svog udžbenika! Što misliš tko ih izgovara? </a:t>
            </a:r>
            <a:r>
              <a:rPr lang="hr-HR" dirty="0" err="1">
                <a:solidFill>
                  <a:srgbClr val="7E0000"/>
                </a:solidFill>
              </a:rPr>
              <a:t>Cathy</a:t>
            </a:r>
            <a:r>
              <a:rPr lang="hr-HR" dirty="0">
                <a:solidFill>
                  <a:srgbClr val="7E0000"/>
                </a:solidFill>
              </a:rPr>
              <a:t> ili </a:t>
            </a:r>
            <a:r>
              <a:rPr lang="hr-HR" dirty="0" err="1">
                <a:solidFill>
                  <a:srgbClr val="7E0000"/>
                </a:solidFill>
              </a:rPr>
              <a:t>Mike</a:t>
            </a:r>
            <a:r>
              <a:rPr lang="hr-HR" dirty="0">
                <a:solidFill>
                  <a:srgbClr val="7E0000"/>
                </a:solidFill>
              </a:rPr>
              <a:t>?</a:t>
            </a:r>
          </a:p>
          <a:p>
            <a:r>
              <a:rPr lang="hr-HR" i="1" dirty="0">
                <a:solidFill>
                  <a:srgbClr val="7E0000"/>
                </a:solidFill>
              </a:rPr>
              <a:t>Znaš li značenje tih rečenica?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ED74D8D6-4865-4538-ADD2-B91B0142380F}"/>
              </a:ext>
            </a:extLst>
          </p:cNvPr>
          <p:cNvSpPr txBox="1"/>
          <p:nvPr/>
        </p:nvSpPr>
        <p:spPr>
          <a:xfrm>
            <a:off x="5315174" y="1031406"/>
            <a:ext cx="56683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6 Nisam jedino dijete.</a:t>
            </a:r>
          </a:p>
          <a:p>
            <a:r>
              <a:rPr lang="hr-HR" i="1" dirty="0">
                <a:solidFill>
                  <a:srgbClr val="7E0000"/>
                </a:solidFill>
              </a:rPr>
              <a:t>7 Imam mnogo plišanih životinja.</a:t>
            </a:r>
          </a:p>
          <a:p>
            <a:r>
              <a:rPr lang="hr-HR" i="1" dirty="0">
                <a:solidFill>
                  <a:srgbClr val="7E0000"/>
                </a:solidFill>
              </a:rPr>
              <a:t>8 Računalne igrice su moj hobi.</a:t>
            </a:r>
          </a:p>
          <a:p>
            <a:r>
              <a:rPr lang="hr-HR" i="1" dirty="0">
                <a:solidFill>
                  <a:srgbClr val="7E0000"/>
                </a:solidFill>
              </a:rPr>
              <a:t>9 Moj najbolji prijatelj ide sa mnom u razred.</a:t>
            </a:r>
          </a:p>
          <a:p>
            <a:r>
              <a:rPr lang="hr-HR" i="1" dirty="0">
                <a:solidFill>
                  <a:srgbClr val="7E0000"/>
                </a:solidFill>
              </a:rPr>
              <a:t>10 Plesanje je moja omiljena aktivnost u slobodno vrijeme.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A10270F4-AAA8-4230-A7A3-300ED0005640}"/>
              </a:ext>
            </a:extLst>
          </p:cNvPr>
          <p:cNvSpPr txBox="1"/>
          <p:nvPr/>
        </p:nvSpPr>
        <p:spPr>
          <a:xfrm>
            <a:off x="1208443" y="1031406"/>
            <a:ext cx="46123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1 Idem u 5. razred ove godine.</a:t>
            </a:r>
          </a:p>
          <a:p>
            <a:r>
              <a:rPr lang="hr-HR" i="1" dirty="0">
                <a:solidFill>
                  <a:srgbClr val="7E0000"/>
                </a:solidFill>
              </a:rPr>
              <a:t>2 Moje prezime je Roberts.</a:t>
            </a:r>
          </a:p>
          <a:p>
            <a:r>
              <a:rPr lang="hr-HR" i="1" dirty="0">
                <a:solidFill>
                  <a:srgbClr val="7E0000"/>
                </a:solidFill>
              </a:rPr>
              <a:t>3 Moj rođendan je u studenome.</a:t>
            </a:r>
          </a:p>
          <a:p>
            <a:r>
              <a:rPr lang="hr-HR" i="1" dirty="0">
                <a:solidFill>
                  <a:srgbClr val="7E0000"/>
                </a:solidFill>
              </a:rPr>
              <a:t>4 Moj brat je pravi dosadnjaković.</a:t>
            </a:r>
          </a:p>
          <a:p>
            <a:r>
              <a:rPr lang="hr-HR" i="1" dirty="0">
                <a:solidFill>
                  <a:srgbClr val="7E0000"/>
                </a:solidFill>
              </a:rPr>
              <a:t>5 Imamo kućnog ljubimca.</a:t>
            </a:r>
          </a:p>
        </p:txBody>
      </p:sp>
    </p:spTree>
    <p:extLst>
      <p:ext uri="{BB962C8B-B14F-4D97-AF65-F5344CB8AC3E}">
        <p14:creationId xmlns:p14="http://schemas.microsoft.com/office/powerpoint/2010/main" val="96693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BA9080EF-A2F7-4D98-A5B0-D765DCFD1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676" y="2989781"/>
            <a:ext cx="9550998" cy="3621643"/>
          </a:xfrm>
          <a:prstGeom prst="rect">
            <a:avLst/>
          </a:prstGeom>
          <a:ln w="127000" cap="sq">
            <a:solidFill>
              <a:srgbClr val="7E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642FC9FF-07BE-4124-9B85-901A3C50A2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3453" y="2989781"/>
            <a:ext cx="1720853" cy="1562352"/>
          </a:xfrm>
          <a:prstGeom prst="rect">
            <a:avLst/>
          </a:prstGeom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34F82B96-2D4E-42A2-A065-AB7B8CBA6F15}"/>
              </a:ext>
            </a:extLst>
          </p:cNvPr>
          <p:cNvSpPr txBox="1"/>
          <p:nvPr/>
        </p:nvSpPr>
        <p:spPr>
          <a:xfrm>
            <a:off x="539676" y="246576"/>
            <a:ext cx="10048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Poslušaj zvučni zapis na sljedećoj poveznici i zapiši tko izgovara koju rečenicu! </a:t>
            </a:r>
            <a:r>
              <a:rPr lang="hr-HR" dirty="0" err="1">
                <a:solidFill>
                  <a:srgbClr val="7E0000"/>
                </a:solidFill>
              </a:rPr>
              <a:t>Cathy</a:t>
            </a:r>
            <a:r>
              <a:rPr lang="hr-HR" dirty="0">
                <a:solidFill>
                  <a:srgbClr val="7E0000"/>
                </a:solidFill>
              </a:rPr>
              <a:t> ili </a:t>
            </a:r>
            <a:r>
              <a:rPr lang="hr-HR" dirty="0" err="1">
                <a:solidFill>
                  <a:srgbClr val="7E0000"/>
                </a:solidFill>
              </a:rPr>
              <a:t>Mike</a:t>
            </a:r>
            <a:r>
              <a:rPr lang="hr-HR" dirty="0">
                <a:solidFill>
                  <a:srgbClr val="7E0000"/>
                </a:solidFill>
              </a:rPr>
              <a:t>?</a:t>
            </a:r>
          </a:p>
          <a:p>
            <a:endParaRPr lang="hr-HR" i="1" dirty="0">
              <a:solidFill>
                <a:srgbClr val="7E0000"/>
              </a:solidFill>
            </a:endParaRPr>
          </a:p>
          <a:p>
            <a:r>
              <a:rPr lang="hr-HR" i="1" dirty="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https://www.e-sfera.hr/dodatni-digitalni-sadrzaji/c75e3b2c-b8bd-4084-a6be-3160e99b2651/assets/audio/03_lesson_1_cathy_and_mike.mp3</a:t>
            </a:r>
            <a:endParaRPr lang="hr-HR" i="1" dirty="0">
              <a:solidFill>
                <a:schemeClr val="bg1"/>
              </a:solidFill>
            </a:endParaRPr>
          </a:p>
          <a:p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ED74D8D6-4865-4538-ADD2-B91B0142380F}"/>
              </a:ext>
            </a:extLst>
          </p:cNvPr>
          <p:cNvSpPr txBox="1"/>
          <p:nvPr/>
        </p:nvSpPr>
        <p:spPr>
          <a:xfrm>
            <a:off x="8096698" y="1758945"/>
            <a:ext cx="1477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u="sng" dirty="0">
                <a:solidFill>
                  <a:srgbClr val="7E0000"/>
                </a:solidFill>
              </a:rPr>
              <a:t>PROVJERI!</a:t>
            </a:r>
          </a:p>
        </p:txBody>
      </p:sp>
      <p:pic>
        <p:nvPicPr>
          <p:cNvPr id="7" name="05_03_Cathy_and_Mike">
            <a:hlinkClick r:id="" action="ppaction://media"/>
            <a:extLst>
              <a:ext uri="{FF2B5EF4-FFF2-40B4-BE49-F238E27FC236}">
                <a16:creationId xmlns:a16="http://schemas.microsoft.com/office/drawing/2014/main" id="{3EE17D5F-61E1-4AB2-B873-C9C66A1E82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61337" y="680440"/>
            <a:ext cx="609600" cy="6096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43CA17C-55C9-41DB-A85E-C6F50700E0CE}"/>
              </a:ext>
            </a:extLst>
          </p:cNvPr>
          <p:cNvSpPr txBox="1"/>
          <p:nvPr/>
        </p:nvSpPr>
        <p:spPr>
          <a:xfrm>
            <a:off x="7337085" y="3672687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ADCE914-1D57-4164-AE5B-21F476A3D36B}"/>
              </a:ext>
            </a:extLst>
          </p:cNvPr>
          <p:cNvSpPr txBox="1"/>
          <p:nvPr/>
        </p:nvSpPr>
        <p:spPr>
          <a:xfrm>
            <a:off x="6885791" y="3970776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6457C82-32D4-4D9F-A4D7-04FB446F3C64}"/>
              </a:ext>
            </a:extLst>
          </p:cNvPr>
          <p:cNvSpPr txBox="1"/>
          <p:nvPr/>
        </p:nvSpPr>
        <p:spPr>
          <a:xfrm>
            <a:off x="7272804" y="4245425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747117D-E2DE-46B7-BAEF-435C2A91D774}"/>
              </a:ext>
            </a:extLst>
          </p:cNvPr>
          <p:cNvSpPr txBox="1"/>
          <p:nvPr/>
        </p:nvSpPr>
        <p:spPr>
          <a:xfrm>
            <a:off x="7929338" y="4523433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80091DA-94F0-48BE-9675-B56ACFFF1CF5}"/>
              </a:ext>
            </a:extLst>
          </p:cNvPr>
          <p:cNvSpPr txBox="1"/>
          <p:nvPr/>
        </p:nvSpPr>
        <p:spPr>
          <a:xfrm>
            <a:off x="6466722" y="4800602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4210DB3-C0F6-492D-A17F-99AC1838CB4D}"/>
              </a:ext>
            </a:extLst>
          </p:cNvPr>
          <p:cNvSpPr txBox="1"/>
          <p:nvPr/>
        </p:nvSpPr>
        <p:spPr>
          <a:xfrm>
            <a:off x="6714935" y="5097259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8A4CE67-016D-4C92-8BB2-E78B74E7530B}"/>
              </a:ext>
            </a:extLst>
          </p:cNvPr>
          <p:cNvSpPr txBox="1"/>
          <p:nvPr/>
        </p:nvSpPr>
        <p:spPr>
          <a:xfrm>
            <a:off x="7683493" y="5361661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1FD9D97-5C46-4931-9450-9181B3CBBCD8}"/>
              </a:ext>
            </a:extLst>
          </p:cNvPr>
          <p:cNvSpPr txBox="1"/>
          <p:nvPr/>
        </p:nvSpPr>
        <p:spPr>
          <a:xfrm>
            <a:off x="7555353" y="5639669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36D2169-6F4F-4F56-89D6-F030D83A1A0C}"/>
              </a:ext>
            </a:extLst>
          </p:cNvPr>
          <p:cNvSpPr txBox="1"/>
          <p:nvPr/>
        </p:nvSpPr>
        <p:spPr>
          <a:xfrm>
            <a:off x="7272804" y="5935487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CB8BEC3-FC6E-48EC-889B-A6B81B7E001B}"/>
              </a:ext>
            </a:extLst>
          </p:cNvPr>
          <p:cNvSpPr txBox="1"/>
          <p:nvPr/>
        </p:nvSpPr>
        <p:spPr>
          <a:xfrm>
            <a:off x="8414487" y="6211734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55875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28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5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BA9080EF-A2F7-4D98-A5B0-D765DCFD14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75" y="2949641"/>
            <a:ext cx="11480311" cy="3169307"/>
          </a:xfrm>
          <a:prstGeom prst="rect">
            <a:avLst/>
          </a:prstGeom>
          <a:ln w="127000" cap="sq">
            <a:solidFill>
              <a:srgbClr val="7E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34F82B96-2D4E-42A2-A065-AB7B8CBA6F15}"/>
              </a:ext>
            </a:extLst>
          </p:cNvPr>
          <p:cNvSpPr txBox="1"/>
          <p:nvPr/>
        </p:nvSpPr>
        <p:spPr>
          <a:xfrm>
            <a:off x="539676" y="246576"/>
            <a:ext cx="96800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Poslušaj zvučni zapis na sljedećoj poveznici još jednom, te pokušaj odgovoriti na postavljena pitanja u drugom zadatku svog udžbenika.</a:t>
            </a:r>
          </a:p>
          <a:p>
            <a:endParaRPr lang="hr-HR" i="1" dirty="0">
              <a:solidFill>
                <a:srgbClr val="7E0000"/>
              </a:solidFill>
            </a:endParaRPr>
          </a:p>
          <a:p>
            <a:r>
              <a:rPr lang="hr-HR" i="1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https://www.e-sfera.hr/dodatni-digitalni-sadrzaji/c75e3b2c-b8bd-4084-a6be-3160e99b2651/assets/audio/03_lesson_1_cathy_and_mike.mp3</a:t>
            </a:r>
            <a:endParaRPr lang="hr-HR" i="1" dirty="0">
              <a:solidFill>
                <a:schemeClr val="bg1"/>
              </a:solidFill>
            </a:endParaRPr>
          </a:p>
          <a:p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ED74D8D6-4865-4538-ADD2-B91B0142380F}"/>
              </a:ext>
            </a:extLst>
          </p:cNvPr>
          <p:cNvSpPr txBox="1"/>
          <p:nvPr/>
        </p:nvSpPr>
        <p:spPr>
          <a:xfrm>
            <a:off x="8096698" y="1758945"/>
            <a:ext cx="1640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u="sng" dirty="0">
                <a:solidFill>
                  <a:srgbClr val="7E0000"/>
                </a:solidFill>
              </a:rPr>
              <a:t>PROVJERI!</a:t>
            </a:r>
          </a:p>
        </p:txBody>
      </p:sp>
      <p:pic>
        <p:nvPicPr>
          <p:cNvPr id="7" name="05_03_Cathy_and_Mike">
            <a:hlinkClick r:id="" action="ppaction://media"/>
            <a:extLst>
              <a:ext uri="{FF2B5EF4-FFF2-40B4-BE49-F238E27FC236}">
                <a16:creationId xmlns:a16="http://schemas.microsoft.com/office/drawing/2014/main" id="{3EE17D5F-61E1-4AB2-B873-C9C66A1E82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61337" y="680440"/>
            <a:ext cx="609600" cy="6096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43CA17C-55C9-41DB-A85E-C6F50700E0CE}"/>
              </a:ext>
            </a:extLst>
          </p:cNvPr>
          <p:cNvSpPr txBox="1"/>
          <p:nvPr/>
        </p:nvSpPr>
        <p:spPr>
          <a:xfrm>
            <a:off x="3606241" y="3970776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ADCE914-1D57-4164-AE5B-21F476A3D36B}"/>
              </a:ext>
            </a:extLst>
          </p:cNvPr>
          <p:cNvSpPr txBox="1"/>
          <p:nvPr/>
        </p:nvSpPr>
        <p:spPr>
          <a:xfrm>
            <a:off x="4629751" y="4349628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6457C82-32D4-4D9F-A4D7-04FB446F3C64}"/>
              </a:ext>
            </a:extLst>
          </p:cNvPr>
          <p:cNvSpPr txBox="1"/>
          <p:nvPr/>
        </p:nvSpPr>
        <p:spPr>
          <a:xfrm>
            <a:off x="3838690" y="4736692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747117D-E2DE-46B7-BAEF-435C2A91D774}"/>
              </a:ext>
            </a:extLst>
          </p:cNvPr>
          <p:cNvSpPr txBox="1"/>
          <p:nvPr/>
        </p:nvSpPr>
        <p:spPr>
          <a:xfrm>
            <a:off x="4648726" y="5164501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80091DA-94F0-48BE-9675-B56ACFFF1CF5}"/>
              </a:ext>
            </a:extLst>
          </p:cNvPr>
          <p:cNvSpPr txBox="1"/>
          <p:nvPr/>
        </p:nvSpPr>
        <p:spPr>
          <a:xfrm>
            <a:off x="5080669" y="5533833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4210DB3-C0F6-492D-A17F-99AC1838CB4D}"/>
              </a:ext>
            </a:extLst>
          </p:cNvPr>
          <p:cNvSpPr txBox="1"/>
          <p:nvPr/>
        </p:nvSpPr>
        <p:spPr>
          <a:xfrm>
            <a:off x="9521045" y="3949260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8A4CE67-016D-4C92-8BB2-E78B74E7530B}"/>
              </a:ext>
            </a:extLst>
          </p:cNvPr>
          <p:cNvSpPr txBox="1"/>
          <p:nvPr/>
        </p:nvSpPr>
        <p:spPr>
          <a:xfrm>
            <a:off x="11263837" y="4349628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1FD9D97-5C46-4931-9450-9181B3CBBCD8}"/>
              </a:ext>
            </a:extLst>
          </p:cNvPr>
          <p:cNvSpPr txBox="1"/>
          <p:nvPr/>
        </p:nvSpPr>
        <p:spPr>
          <a:xfrm>
            <a:off x="10532843" y="4762895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36D2169-6F4F-4F56-89D6-F030D83A1A0C}"/>
              </a:ext>
            </a:extLst>
          </p:cNvPr>
          <p:cNvSpPr txBox="1"/>
          <p:nvPr/>
        </p:nvSpPr>
        <p:spPr>
          <a:xfrm>
            <a:off x="11461006" y="5150960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M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CB8BEC3-FC6E-48EC-889B-A6B81B7E001B}"/>
              </a:ext>
            </a:extLst>
          </p:cNvPr>
          <p:cNvSpPr txBox="1"/>
          <p:nvPr/>
        </p:nvSpPr>
        <p:spPr>
          <a:xfrm>
            <a:off x="9123274" y="5533833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99836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8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5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5E91284-8E37-486D-BD9B-0322A6282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838" y="1046963"/>
            <a:ext cx="9848323" cy="3040940"/>
          </a:xfrm>
          <a:prstGeom prst="rect">
            <a:avLst/>
          </a:prstGeom>
          <a:ln w="127000" cap="sq">
            <a:solidFill>
              <a:srgbClr val="7E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668698B3-3691-4BDB-B285-EDE613089166}"/>
              </a:ext>
            </a:extLst>
          </p:cNvPr>
          <p:cNvSpPr txBox="1"/>
          <p:nvPr/>
        </p:nvSpPr>
        <p:spPr>
          <a:xfrm>
            <a:off x="1013012" y="192788"/>
            <a:ext cx="96800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U sljedećem, 3. zadatku spoji početak sa završetkom izraza iz odslušanog teksta.</a:t>
            </a:r>
          </a:p>
          <a:p>
            <a:r>
              <a:rPr lang="hr-HR" dirty="0">
                <a:solidFill>
                  <a:srgbClr val="7E0000"/>
                </a:solidFill>
              </a:rPr>
              <a:t>Znaš li prevesti te izraze na hrvatski jezik?</a:t>
            </a:r>
          </a:p>
          <a:p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13CA0C59-FE34-47A9-A693-E046A4F259A7}"/>
              </a:ext>
            </a:extLst>
          </p:cNvPr>
          <p:cNvSpPr txBox="1"/>
          <p:nvPr/>
        </p:nvSpPr>
        <p:spPr>
          <a:xfrm>
            <a:off x="2605779" y="1046963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1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FEF3D431-E2F4-44C9-8381-A3306B7F8A11}"/>
              </a:ext>
            </a:extLst>
          </p:cNvPr>
          <p:cNvSpPr txBox="1"/>
          <p:nvPr/>
        </p:nvSpPr>
        <p:spPr>
          <a:xfrm>
            <a:off x="4275007" y="2694676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1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CA4CBA00-F403-4023-A0B1-55423CC616C3}"/>
              </a:ext>
            </a:extLst>
          </p:cNvPr>
          <p:cNvSpPr txBox="1"/>
          <p:nvPr/>
        </p:nvSpPr>
        <p:spPr>
          <a:xfrm>
            <a:off x="2790451" y="4394384"/>
            <a:ext cx="3836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1	jedino dijete / jedinac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6A092FC-EEF3-4581-8BF0-FE968EC54C44}"/>
              </a:ext>
            </a:extLst>
          </p:cNvPr>
          <p:cNvSpPr txBox="1"/>
          <p:nvPr/>
        </p:nvSpPr>
        <p:spPr>
          <a:xfrm>
            <a:off x="2605779" y="1351399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2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B615807-EE7A-4269-9F6E-A36D5CDE5F89}"/>
              </a:ext>
            </a:extLst>
          </p:cNvPr>
          <p:cNvSpPr txBox="1"/>
          <p:nvPr/>
        </p:nvSpPr>
        <p:spPr>
          <a:xfrm>
            <a:off x="4275007" y="2034976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2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E71BB76-14B1-474F-8740-98C83BFD2DB3}"/>
              </a:ext>
            </a:extLst>
          </p:cNvPr>
          <p:cNvSpPr txBox="1"/>
          <p:nvPr/>
        </p:nvSpPr>
        <p:spPr>
          <a:xfrm>
            <a:off x="2790451" y="4717491"/>
            <a:ext cx="4933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2	karate klub</a:t>
            </a:r>
          </a:p>
          <a:p>
            <a:endParaRPr lang="hr-HR" i="1" dirty="0">
              <a:solidFill>
                <a:srgbClr val="7E000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3CB0051-AFBB-4571-A8CB-388AB3AA3B4E}"/>
              </a:ext>
            </a:extLst>
          </p:cNvPr>
          <p:cNvSpPr txBox="1"/>
          <p:nvPr/>
        </p:nvSpPr>
        <p:spPr>
          <a:xfrm>
            <a:off x="2605779" y="1694100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19A6221-7BD3-4ED1-83E6-829D28E28466}"/>
              </a:ext>
            </a:extLst>
          </p:cNvPr>
          <p:cNvSpPr txBox="1"/>
          <p:nvPr/>
        </p:nvSpPr>
        <p:spPr>
          <a:xfrm>
            <a:off x="4275007" y="1032130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3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17099229-E83A-48DD-AFC0-EAE981F6A6BB}"/>
              </a:ext>
            </a:extLst>
          </p:cNvPr>
          <p:cNvSpPr txBox="1"/>
          <p:nvPr/>
        </p:nvSpPr>
        <p:spPr>
          <a:xfrm>
            <a:off x="2790451" y="5063535"/>
            <a:ext cx="2975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3	dosadnjaković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7483B52-149E-4C7E-9F7B-3F7E64715B0B}"/>
              </a:ext>
            </a:extLst>
          </p:cNvPr>
          <p:cNvSpPr txBox="1"/>
          <p:nvPr/>
        </p:nvSpPr>
        <p:spPr>
          <a:xfrm>
            <a:off x="2605779" y="2041917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4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56358CD-CF33-4D01-8CCC-CD604D4EC50B}"/>
              </a:ext>
            </a:extLst>
          </p:cNvPr>
          <p:cNvSpPr txBox="1"/>
          <p:nvPr/>
        </p:nvSpPr>
        <p:spPr>
          <a:xfrm>
            <a:off x="4275007" y="3055615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4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737AAF4-F8B7-4DD7-8876-4A55B19F2304}"/>
              </a:ext>
            </a:extLst>
          </p:cNvPr>
          <p:cNvSpPr txBox="1"/>
          <p:nvPr/>
        </p:nvSpPr>
        <p:spPr>
          <a:xfrm>
            <a:off x="2790450" y="5363354"/>
            <a:ext cx="5428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4	aktivnosti u slobodno vrijeme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9ECF7CC-D10B-429F-BFFE-4211A52E5437}"/>
              </a:ext>
            </a:extLst>
          </p:cNvPr>
          <p:cNvSpPr txBox="1"/>
          <p:nvPr/>
        </p:nvSpPr>
        <p:spPr>
          <a:xfrm>
            <a:off x="2605779" y="2361181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5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39B7E08-0B65-4AFB-B65B-3C1F9E62FC51}"/>
              </a:ext>
            </a:extLst>
          </p:cNvPr>
          <p:cNvSpPr txBox="1"/>
          <p:nvPr/>
        </p:nvSpPr>
        <p:spPr>
          <a:xfrm>
            <a:off x="4275007" y="1384112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5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6E51F7E-CDDB-4B0D-82D1-717B7C1D7779}"/>
              </a:ext>
            </a:extLst>
          </p:cNvPr>
          <p:cNvSpPr txBox="1"/>
          <p:nvPr/>
        </p:nvSpPr>
        <p:spPr>
          <a:xfrm>
            <a:off x="2790448" y="5691688"/>
            <a:ext cx="5062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5	plišane životinje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C42933E-305E-4489-B9BB-955655F5A79A}"/>
              </a:ext>
            </a:extLst>
          </p:cNvPr>
          <p:cNvSpPr txBox="1"/>
          <p:nvPr/>
        </p:nvSpPr>
        <p:spPr>
          <a:xfrm>
            <a:off x="2605779" y="2694676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6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FABF914-F8BE-43EB-88ED-5E317EBB545E}"/>
              </a:ext>
            </a:extLst>
          </p:cNvPr>
          <p:cNvSpPr txBox="1"/>
          <p:nvPr/>
        </p:nvSpPr>
        <p:spPr>
          <a:xfrm>
            <a:off x="4275007" y="1705153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6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11FC1AE2-6DEE-4D81-BCCF-EB6E91B4E929}"/>
              </a:ext>
            </a:extLst>
          </p:cNvPr>
          <p:cNvSpPr txBox="1"/>
          <p:nvPr/>
        </p:nvSpPr>
        <p:spPr>
          <a:xfrm>
            <a:off x="2790447" y="6017520"/>
            <a:ext cx="584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6	računalna igrica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31211B96-92D4-4F7C-9ED1-2FF4D3C57BA9}"/>
              </a:ext>
            </a:extLst>
          </p:cNvPr>
          <p:cNvSpPr txBox="1"/>
          <p:nvPr/>
        </p:nvSpPr>
        <p:spPr>
          <a:xfrm>
            <a:off x="2605779" y="3015347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7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88C4B83-0F6B-4A03-8827-63E0E96F5350}"/>
              </a:ext>
            </a:extLst>
          </p:cNvPr>
          <p:cNvSpPr txBox="1"/>
          <p:nvPr/>
        </p:nvSpPr>
        <p:spPr>
          <a:xfrm>
            <a:off x="4266152" y="2360101"/>
            <a:ext cx="73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7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C8C31807-E2AD-4124-8115-B61F385C4A38}"/>
              </a:ext>
            </a:extLst>
          </p:cNvPr>
          <p:cNvSpPr txBox="1"/>
          <p:nvPr/>
        </p:nvSpPr>
        <p:spPr>
          <a:xfrm>
            <a:off x="2790446" y="6360839"/>
            <a:ext cx="5191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</a:rPr>
              <a:t>7	peti razred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DFBF86D7-AF37-4CCB-88D9-51ED7C86B8F5}"/>
              </a:ext>
            </a:extLst>
          </p:cNvPr>
          <p:cNvSpPr txBox="1"/>
          <p:nvPr/>
        </p:nvSpPr>
        <p:spPr>
          <a:xfrm>
            <a:off x="7982174" y="4514180"/>
            <a:ext cx="32918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Naučene izraze možeš uvježbati igranjem igrice na sljedećoj poveznici:</a:t>
            </a:r>
          </a:p>
          <a:p>
            <a:endParaRPr lang="hr-HR" dirty="0"/>
          </a:p>
          <a:p>
            <a:r>
              <a:rPr lang="hr-HR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https://wordwall.net/resource/274159/engleski-jezik/cathy-mike-vocabulary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6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>
            <a:extLst>
              <a:ext uri="{FF2B5EF4-FFF2-40B4-BE49-F238E27FC236}">
                <a16:creationId xmlns:a16="http://schemas.microsoft.com/office/drawing/2014/main" id="{36CE3B9D-22D3-4B1E-881A-9BD4BC268EFF}"/>
              </a:ext>
            </a:extLst>
          </p:cNvPr>
          <p:cNvSpPr txBox="1"/>
          <p:nvPr/>
        </p:nvSpPr>
        <p:spPr>
          <a:xfrm>
            <a:off x="8649148" y="1160050"/>
            <a:ext cx="3291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U 5. zadatku, na 11. stranici udžbenika trebaš dovršiti rečenice ponuđenim riječima. 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DC1D925-57B8-4D7A-8594-55A87B35F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12" y="298250"/>
            <a:ext cx="8165054" cy="2882152"/>
          </a:xfrm>
          <a:prstGeom prst="rect">
            <a:avLst/>
          </a:prstGeom>
          <a:ln w="127000" cap="sq">
            <a:solidFill>
              <a:srgbClr val="7E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TekstniOkvir 3">
            <a:extLst>
              <a:ext uri="{FF2B5EF4-FFF2-40B4-BE49-F238E27FC236}">
                <a16:creationId xmlns:a16="http://schemas.microsoft.com/office/drawing/2014/main" id="{68293782-FE10-4468-B3EF-F68FB14E1296}"/>
              </a:ext>
            </a:extLst>
          </p:cNvPr>
          <p:cNvSpPr txBox="1"/>
          <p:nvPr/>
        </p:nvSpPr>
        <p:spPr>
          <a:xfrm>
            <a:off x="2898028" y="1750084"/>
            <a:ext cx="167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school</a:t>
            </a:r>
            <a:r>
              <a:rPr lang="hr-HR" i="1" dirty="0">
                <a:solidFill>
                  <a:srgbClr val="7E0000"/>
                </a:solidFill>
              </a:rPr>
              <a:t>.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7B8D176F-8AB3-4F69-B770-C61CA41889C6}"/>
              </a:ext>
            </a:extLst>
          </p:cNvPr>
          <p:cNvSpPr txBox="1"/>
          <p:nvPr/>
        </p:nvSpPr>
        <p:spPr>
          <a:xfrm>
            <a:off x="5291288" y="2119416"/>
            <a:ext cx="167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sports</a:t>
            </a:r>
            <a:r>
              <a:rPr lang="hr-HR" i="1" dirty="0">
                <a:solidFill>
                  <a:srgbClr val="7E0000"/>
                </a:solidFill>
              </a:rPr>
              <a:t>.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04A3205-3CCE-403D-A894-EF62970B3FD4}"/>
              </a:ext>
            </a:extLst>
          </p:cNvPr>
          <p:cNvSpPr txBox="1"/>
          <p:nvPr/>
        </p:nvSpPr>
        <p:spPr>
          <a:xfrm>
            <a:off x="2317116" y="2467392"/>
            <a:ext cx="167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dancing</a:t>
            </a:r>
            <a:r>
              <a:rPr lang="hr-HR" i="1" dirty="0">
                <a:solidFill>
                  <a:srgbClr val="7E0000"/>
                </a:solidFill>
              </a:rPr>
              <a:t>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7554D90-A0CB-4306-AAC6-E36B2FFC033E}"/>
              </a:ext>
            </a:extLst>
          </p:cNvPr>
          <p:cNvSpPr txBox="1"/>
          <p:nvPr/>
        </p:nvSpPr>
        <p:spPr>
          <a:xfrm>
            <a:off x="3735014" y="2836884"/>
            <a:ext cx="167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7E0000"/>
                </a:solidFill>
              </a:rPr>
              <a:t>singing</a:t>
            </a:r>
            <a:r>
              <a:rPr lang="hr-HR" i="1" dirty="0">
                <a:solidFill>
                  <a:srgbClr val="7E0000"/>
                </a:solidFill>
              </a:rPr>
              <a:t>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0A76F3BD-F68A-4CF3-83B2-FC14F1AD5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836" y="3322591"/>
            <a:ext cx="9124805" cy="2406389"/>
          </a:xfrm>
          <a:prstGeom prst="rect">
            <a:avLst/>
          </a:prstGeom>
          <a:ln w="127000" cap="sq">
            <a:solidFill>
              <a:srgbClr val="7E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B7B68BC4-E9BE-4A3E-AE39-B4B85FEDDCAD}"/>
              </a:ext>
            </a:extLst>
          </p:cNvPr>
          <p:cNvSpPr txBox="1"/>
          <p:nvPr/>
        </p:nvSpPr>
        <p:spPr>
          <a:xfrm>
            <a:off x="213158" y="3659580"/>
            <a:ext cx="21647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Sada probaj napisati nekoliko rečenica (4) koristeći izraze koje si naučio, a koji se nalaze u 6. zadatku u udžbeniku.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10D4EC8-63AC-4273-AE7E-0F12FB047C5D}"/>
              </a:ext>
            </a:extLst>
          </p:cNvPr>
          <p:cNvSpPr txBox="1"/>
          <p:nvPr/>
        </p:nvSpPr>
        <p:spPr>
          <a:xfrm>
            <a:off x="4572000" y="3404793"/>
            <a:ext cx="2786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E0000"/>
                </a:solidFill>
              </a:rPr>
              <a:t>Pogledaj koji prijedlog ide uz koji izraz!</a:t>
            </a: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9FB28833-6800-4D07-B3C5-F0A38F527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907" y="4526072"/>
            <a:ext cx="609464" cy="14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id="{B4784C4A-60E2-4273-B92F-59D2B9575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781" y="4184919"/>
            <a:ext cx="747945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A62B5B1E-5866-48C3-B17A-CE64D8EC4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24" y="4783530"/>
            <a:ext cx="981515" cy="23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E6F61CEB-495F-4FD5-A12A-CE1ACB63D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577" y="4484225"/>
            <a:ext cx="322423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DB114CD3-52CD-4A3C-908F-DB9519336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24" y="5126541"/>
            <a:ext cx="609464" cy="14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3CD058E1-EE2F-4111-AEFC-884A4C67B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229" y="4783530"/>
            <a:ext cx="322423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73B7AAAE-0AE0-495A-BE75-8B785F1DF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940" y="5413906"/>
            <a:ext cx="488634" cy="117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369DBE1F-1611-4DDE-B057-23E42C463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147" y="5100727"/>
            <a:ext cx="322423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17E68284-74ED-4B7B-923D-6841EFFBBF8C}"/>
              </a:ext>
            </a:extLst>
          </p:cNvPr>
          <p:cNvSpPr txBox="1"/>
          <p:nvPr/>
        </p:nvSpPr>
        <p:spPr>
          <a:xfrm>
            <a:off x="4730957" y="4259110"/>
            <a:ext cx="20889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900" i="1" dirty="0">
                <a:solidFill>
                  <a:srgbClr val="7E0000"/>
                </a:solidFill>
              </a:rPr>
              <a:t>= lud za</a:t>
            </a:r>
          </a:p>
          <a:p>
            <a:r>
              <a:rPr lang="hr-HR" sz="1900" i="1" dirty="0">
                <a:solidFill>
                  <a:srgbClr val="7E0000"/>
                </a:solidFill>
              </a:rPr>
              <a:t>= zainteresiran za</a:t>
            </a:r>
          </a:p>
          <a:p>
            <a:r>
              <a:rPr lang="hr-HR" sz="1900" i="1" dirty="0">
                <a:solidFill>
                  <a:srgbClr val="7E0000"/>
                </a:solidFill>
              </a:rPr>
              <a:t>= dobar u</a:t>
            </a:r>
          </a:p>
          <a:p>
            <a:r>
              <a:rPr lang="hr-HR" sz="1900" i="1" dirty="0">
                <a:solidFill>
                  <a:srgbClr val="7E0000"/>
                </a:solidFill>
              </a:rPr>
              <a:t>= loš u</a:t>
            </a:r>
          </a:p>
        </p:txBody>
      </p:sp>
    </p:spTree>
    <p:extLst>
      <p:ext uri="{BB962C8B-B14F-4D97-AF65-F5344CB8AC3E}">
        <p14:creationId xmlns:p14="http://schemas.microsoft.com/office/powerpoint/2010/main" val="225043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  <p:bldP spid="6" grpId="0" build="p"/>
      <p:bldP spid="7" grpId="0" build="p"/>
      <p:bldP spid="9" grpId="0"/>
      <p:bldP spid="10" grpId="0"/>
      <p:bldP spid="2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6FA63B76-4941-4C40-BEA9-3DED4BDCD755}"/>
              </a:ext>
            </a:extLst>
          </p:cNvPr>
          <p:cNvSpPr txBox="1"/>
          <p:nvPr/>
        </p:nvSpPr>
        <p:spPr>
          <a:xfrm>
            <a:off x="234674" y="128588"/>
            <a:ext cx="89416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Dosad naučeno uvježbaj rješavajući zadatak na sljedećoj poveznici:</a:t>
            </a:r>
          </a:p>
          <a:p>
            <a:endParaRPr lang="hr-HR" dirty="0"/>
          </a:p>
          <a:p>
            <a:r>
              <a:rPr lang="hr-HR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https://www.e-sfera.hr/dodatni-digitalni-sadrzaji/c75e3b2c-b8bd-4084-a6be-3160e99b2651/</a:t>
            </a:r>
            <a:endParaRPr lang="hr-HR" dirty="0">
              <a:solidFill>
                <a:schemeClr val="bg1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59D49B46-E306-4DE4-9BF2-DDD3CEE0787D}"/>
              </a:ext>
            </a:extLst>
          </p:cNvPr>
          <p:cNvSpPr txBox="1"/>
          <p:nvPr/>
        </p:nvSpPr>
        <p:spPr>
          <a:xfrm>
            <a:off x="234674" y="1300456"/>
            <a:ext cx="55206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7E0000"/>
                </a:solidFill>
              </a:rPr>
              <a:t>A zatim, na 8. i 9. stranici svoje </a:t>
            </a:r>
            <a:r>
              <a:rPr lang="hr-HR" b="1" dirty="0">
                <a:solidFill>
                  <a:srgbClr val="7E0000"/>
                </a:solidFill>
              </a:rPr>
              <a:t>radne bilježnice </a:t>
            </a:r>
            <a:r>
              <a:rPr lang="hr-HR" dirty="0">
                <a:solidFill>
                  <a:srgbClr val="7E0000"/>
                </a:solidFill>
              </a:rPr>
              <a:t>riješi 1. i 2. zadatak!</a:t>
            </a:r>
          </a:p>
          <a:p>
            <a:r>
              <a:rPr lang="hr-HR" dirty="0">
                <a:solidFill>
                  <a:srgbClr val="7E0000"/>
                </a:solidFill>
              </a:rPr>
              <a:t>U 1. zadatku ćeš tekst nadopuniti riječima koje nedostaju, a u 2. zadatku nadopuni riječima AT / IN / ABOUT.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3121B095-A345-40B7-9C93-5B8CE0D4D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438" y="2259106"/>
            <a:ext cx="6880562" cy="459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og od drveta">
  <a:themeElements>
    <a:clrScheme name="Slog od drvet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Slog od drvet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log od drvet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TM03090434[[fn=Vrsta drva]]</Template>
  <TotalTime>1548</TotalTime>
  <Words>1267</Words>
  <Application>Microsoft Office PowerPoint</Application>
  <PresentationFormat>Široki zaslon</PresentationFormat>
  <Paragraphs>168</Paragraphs>
  <Slides>19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4" baseType="lpstr">
      <vt:lpstr>Avenir Next LT Pro</vt:lpstr>
      <vt:lpstr>Rockwell</vt:lpstr>
      <vt:lpstr>Rockwell Condensed</vt:lpstr>
      <vt:lpstr>Wingdings</vt:lpstr>
      <vt:lpstr>Slog od drveta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IVA Palčić Strčić</cp:lastModifiedBy>
  <cp:revision>132</cp:revision>
  <dcterms:created xsi:type="dcterms:W3CDTF">2017-01-15T10:30:28Z</dcterms:created>
  <dcterms:modified xsi:type="dcterms:W3CDTF">2020-09-20T20:35:10Z</dcterms:modified>
</cp:coreProperties>
</file>